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4"/>
  </p:notesMasterIdLst>
  <p:sldIdLst>
    <p:sldId id="256" r:id="rId2"/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9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84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8E315-1927-4569-AA9B-58EDF96D6F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F2A6FC41-AE94-49CF-8F2A-D087A1CDD98F}">
      <dgm:prSet phldrT="[Teks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t-EE" sz="2000" dirty="0" smtClean="0"/>
            <a:t>Üldpuhastusained</a:t>
          </a:r>
          <a:r>
            <a:rPr lang="et-EE" sz="1500" dirty="0" smtClean="0"/>
            <a:t> </a:t>
          </a:r>
          <a:endParaRPr lang="et-EE" sz="1500" dirty="0"/>
        </a:p>
      </dgm:t>
    </dgm:pt>
    <dgm:pt modelId="{6706D5D5-E3BA-4279-B8BD-5CF92CC04E8F}" type="parTrans" cxnId="{6E9E4099-C3C3-46E5-B177-DCAD00F80A90}">
      <dgm:prSet/>
      <dgm:spPr/>
      <dgm:t>
        <a:bodyPr/>
        <a:lstStyle/>
        <a:p>
          <a:endParaRPr lang="et-EE"/>
        </a:p>
      </dgm:t>
    </dgm:pt>
    <dgm:pt modelId="{C8DAF013-900D-45DB-A6B9-608097B90595}" type="sibTrans" cxnId="{6E9E4099-C3C3-46E5-B177-DCAD00F80A90}">
      <dgm:prSet/>
      <dgm:spPr/>
      <dgm:t>
        <a:bodyPr/>
        <a:lstStyle/>
        <a:p>
          <a:endParaRPr lang="et-EE"/>
        </a:p>
      </dgm:t>
    </dgm:pt>
    <dgm:pt modelId="{A5475C67-C480-419F-9359-21113615A60B}">
      <dgm:prSet phldrT="[Teks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t-EE" sz="2000" dirty="0" smtClean="0"/>
            <a:t>Nõude käsipesuained</a:t>
          </a:r>
          <a:endParaRPr lang="et-EE" sz="2000" dirty="0"/>
        </a:p>
      </dgm:t>
    </dgm:pt>
    <dgm:pt modelId="{0E6E046D-0699-49A1-B487-69033F496651}" type="parTrans" cxnId="{5F17B859-5578-461A-8A89-B26AC4FAA212}">
      <dgm:prSet/>
      <dgm:spPr/>
      <dgm:t>
        <a:bodyPr/>
        <a:lstStyle/>
        <a:p>
          <a:endParaRPr lang="et-EE"/>
        </a:p>
      </dgm:t>
    </dgm:pt>
    <dgm:pt modelId="{FAA419A1-86A5-4C14-8471-8712EF01075D}" type="sibTrans" cxnId="{5F17B859-5578-461A-8A89-B26AC4FAA212}">
      <dgm:prSet/>
      <dgm:spPr/>
      <dgm:t>
        <a:bodyPr/>
        <a:lstStyle/>
        <a:p>
          <a:endParaRPr lang="et-EE"/>
        </a:p>
      </dgm:t>
    </dgm:pt>
    <dgm:pt modelId="{0BB53ED7-7D9D-4113-A5E9-A3F393EEA0BE}">
      <dgm:prSet phldrT="[Teks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t-EE" sz="2000" dirty="0" smtClean="0"/>
            <a:t>Klaasi</a:t>
          </a:r>
        </a:p>
        <a:p>
          <a:r>
            <a:rPr lang="et-EE" sz="2000" dirty="0" smtClean="0"/>
            <a:t>puhastusained </a:t>
          </a:r>
          <a:endParaRPr lang="et-EE" sz="2000" dirty="0"/>
        </a:p>
      </dgm:t>
    </dgm:pt>
    <dgm:pt modelId="{4468E369-D144-4E96-A3ED-AB32BCCAA4AA}" type="parTrans" cxnId="{4C9586E1-FA53-4FA8-AE77-66472E129617}">
      <dgm:prSet/>
      <dgm:spPr/>
      <dgm:t>
        <a:bodyPr/>
        <a:lstStyle/>
        <a:p>
          <a:endParaRPr lang="et-EE"/>
        </a:p>
      </dgm:t>
    </dgm:pt>
    <dgm:pt modelId="{424560DC-EBB9-404C-82F7-405FBA8EECB5}" type="sibTrans" cxnId="{4C9586E1-FA53-4FA8-AE77-66472E129617}">
      <dgm:prSet/>
      <dgm:spPr/>
      <dgm:t>
        <a:bodyPr/>
        <a:lstStyle/>
        <a:p>
          <a:endParaRPr lang="et-EE"/>
        </a:p>
      </dgm:t>
    </dgm:pt>
    <dgm:pt modelId="{81FA0A7E-9EAD-432B-A514-C4057D28EB89}">
      <dgm:prSet phldrT="[Teks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t-EE" sz="2000" dirty="0" smtClean="0"/>
            <a:t>Neutraalsed puhastusained</a:t>
          </a:r>
          <a:endParaRPr lang="et-EE" sz="2000" dirty="0"/>
        </a:p>
      </dgm:t>
    </dgm:pt>
    <dgm:pt modelId="{9D55F799-CF26-4540-9B43-11B309616659}" type="parTrans" cxnId="{37FD9A3F-7DB0-4BD6-8F4E-B38D0C109C83}">
      <dgm:prSet/>
      <dgm:spPr/>
      <dgm:t>
        <a:bodyPr/>
        <a:lstStyle/>
        <a:p>
          <a:endParaRPr lang="et-EE"/>
        </a:p>
      </dgm:t>
    </dgm:pt>
    <dgm:pt modelId="{E0F14FB1-CE30-4BD1-82EF-6CA373989478}" type="sibTrans" cxnId="{37FD9A3F-7DB0-4BD6-8F4E-B38D0C109C83}">
      <dgm:prSet/>
      <dgm:spPr/>
      <dgm:t>
        <a:bodyPr/>
        <a:lstStyle/>
        <a:p>
          <a:endParaRPr lang="et-EE"/>
        </a:p>
      </dgm:t>
    </dgm:pt>
    <dgm:pt modelId="{1E9DE4A4-FF22-4FE9-8A0A-4DF02E38DCE6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t-EE" dirty="0" smtClean="0"/>
            <a:t>Desinfitseerivad ained</a:t>
          </a:r>
          <a:endParaRPr lang="et-EE" dirty="0"/>
        </a:p>
      </dgm:t>
    </dgm:pt>
    <dgm:pt modelId="{B29158DA-5DAD-4CF0-8ABC-E69DB55F931A}" type="parTrans" cxnId="{3A6F2D15-A0D1-443D-91C7-CCE678038A4C}">
      <dgm:prSet/>
      <dgm:spPr/>
      <dgm:t>
        <a:bodyPr/>
        <a:lstStyle/>
        <a:p>
          <a:endParaRPr lang="et-EE"/>
        </a:p>
      </dgm:t>
    </dgm:pt>
    <dgm:pt modelId="{06A1BBF8-EA3B-4EAC-B4EF-4AEB91E45149}" type="sibTrans" cxnId="{3A6F2D15-A0D1-443D-91C7-CCE678038A4C}">
      <dgm:prSet/>
      <dgm:spPr/>
      <dgm:t>
        <a:bodyPr/>
        <a:lstStyle/>
        <a:p>
          <a:endParaRPr lang="et-EE"/>
        </a:p>
      </dgm:t>
    </dgm:pt>
    <dgm:pt modelId="{C4765D8E-AD2D-4EAB-85BC-4F11C49EB1FA}" type="pres">
      <dgm:prSet presAssocID="{8808E315-1927-4569-AA9B-58EDF96D6F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A46E4095-C5ED-4306-ADB4-E5A4BF909D5C}" type="pres">
      <dgm:prSet presAssocID="{81FA0A7E-9EAD-432B-A514-C4057D28EB89}" presName="hierRoot1" presStyleCnt="0">
        <dgm:presLayoutVars>
          <dgm:hierBranch val="init"/>
        </dgm:presLayoutVars>
      </dgm:prSet>
      <dgm:spPr/>
    </dgm:pt>
    <dgm:pt modelId="{7323E7BE-1802-4671-B5F8-D87F08C4D8C1}" type="pres">
      <dgm:prSet presAssocID="{81FA0A7E-9EAD-432B-A514-C4057D28EB89}" presName="rootComposite1" presStyleCnt="0"/>
      <dgm:spPr/>
    </dgm:pt>
    <dgm:pt modelId="{B375DF2B-D6F8-4C16-8B7D-14E7FADF8185}" type="pres">
      <dgm:prSet presAssocID="{81FA0A7E-9EAD-432B-A514-C4057D28EB89}" presName="rootText1" presStyleLbl="node0" presStyleIdx="0" presStyleCnt="1" custScaleX="161587" custScaleY="25015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EA1CF643-FBFA-49CA-8137-89FEF83FE0BB}" type="pres">
      <dgm:prSet presAssocID="{81FA0A7E-9EAD-432B-A514-C4057D28EB89}" presName="rootConnector1" presStyleLbl="node1" presStyleIdx="0" presStyleCnt="0"/>
      <dgm:spPr/>
      <dgm:t>
        <a:bodyPr/>
        <a:lstStyle/>
        <a:p>
          <a:endParaRPr lang="et-EE"/>
        </a:p>
      </dgm:t>
    </dgm:pt>
    <dgm:pt modelId="{2D9F6716-9CDE-46CF-B017-B34BB14BFB6B}" type="pres">
      <dgm:prSet presAssocID="{81FA0A7E-9EAD-432B-A514-C4057D28EB89}" presName="hierChild2" presStyleCnt="0"/>
      <dgm:spPr/>
    </dgm:pt>
    <dgm:pt modelId="{19ED6509-C8C6-4A19-AD20-B0CE4067AC44}" type="pres">
      <dgm:prSet presAssocID="{6706D5D5-E3BA-4279-B8BD-5CF92CC04E8F}" presName="Name37" presStyleLbl="parChTrans1D2" presStyleIdx="0" presStyleCnt="4"/>
      <dgm:spPr/>
      <dgm:t>
        <a:bodyPr/>
        <a:lstStyle/>
        <a:p>
          <a:endParaRPr lang="et-EE"/>
        </a:p>
      </dgm:t>
    </dgm:pt>
    <dgm:pt modelId="{062DA797-3587-4A4B-B55F-CC4E9C9F9DD6}" type="pres">
      <dgm:prSet presAssocID="{F2A6FC41-AE94-49CF-8F2A-D087A1CDD98F}" presName="hierRoot2" presStyleCnt="0">
        <dgm:presLayoutVars>
          <dgm:hierBranch val="init"/>
        </dgm:presLayoutVars>
      </dgm:prSet>
      <dgm:spPr/>
    </dgm:pt>
    <dgm:pt modelId="{3F84255C-C0C1-4121-87CD-1E58D1D28826}" type="pres">
      <dgm:prSet presAssocID="{F2A6FC41-AE94-49CF-8F2A-D087A1CDD98F}" presName="rootComposite" presStyleCnt="0"/>
      <dgm:spPr/>
    </dgm:pt>
    <dgm:pt modelId="{C700BDB2-A7C9-4488-9DF4-BA65978C4FF6}" type="pres">
      <dgm:prSet presAssocID="{F2A6FC41-AE94-49CF-8F2A-D087A1CDD98F}" presName="rootText" presStyleLbl="node2" presStyleIdx="0" presStyleCnt="4" custScaleX="13109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8D65C41-2467-45F1-8BA0-480BD7F1656E}" type="pres">
      <dgm:prSet presAssocID="{F2A6FC41-AE94-49CF-8F2A-D087A1CDD98F}" presName="rootConnector" presStyleLbl="node2" presStyleIdx="0" presStyleCnt="4"/>
      <dgm:spPr/>
      <dgm:t>
        <a:bodyPr/>
        <a:lstStyle/>
        <a:p>
          <a:endParaRPr lang="et-EE"/>
        </a:p>
      </dgm:t>
    </dgm:pt>
    <dgm:pt modelId="{5DFF6DE7-60F7-44E0-8E5E-B0720710A69F}" type="pres">
      <dgm:prSet presAssocID="{F2A6FC41-AE94-49CF-8F2A-D087A1CDD98F}" presName="hierChild4" presStyleCnt="0"/>
      <dgm:spPr/>
    </dgm:pt>
    <dgm:pt modelId="{C8B7702F-F23C-4E26-9377-A088C2680D48}" type="pres">
      <dgm:prSet presAssocID="{F2A6FC41-AE94-49CF-8F2A-D087A1CDD98F}" presName="hierChild5" presStyleCnt="0"/>
      <dgm:spPr/>
    </dgm:pt>
    <dgm:pt modelId="{B8B1EDB9-9A86-4ACF-BA5E-283AEEF483C9}" type="pres">
      <dgm:prSet presAssocID="{0E6E046D-0699-49A1-B487-69033F496651}" presName="Name37" presStyleLbl="parChTrans1D2" presStyleIdx="1" presStyleCnt="4"/>
      <dgm:spPr/>
      <dgm:t>
        <a:bodyPr/>
        <a:lstStyle/>
        <a:p>
          <a:endParaRPr lang="et-EE"/>
        </a:p>
      </dgm:t>
    </dgm:pt>
    <dgm:pt modelId="{537BA2BB-2B5F-46C8-8A59-F9C2457184C1}" type="pres">
      <dgm:prSet presAssocID="{A5475C67-C480-419F-9359-21113615A60B}" presName="hierRoot2" presStyleCnt="0">
        <dgm:presLayoutVars>
          <dgm:hierBranch val="init"/>
        </dgm:presLayoutVars>
      </dgm:prSet>
      <dgm:spPr/>
    </dgm:pt>
    <dgm:pt modelId="{839379F1-F181-44EF-BCFB-FF2E239CB23A}" type="pres">
      <dgm:prSet presAssocID="{A5475C67-C480-419F-9359-21113615A60B}" presName="rootComposite" presStyleCnt="0"/>
      <dgm:spPr/>
    </dgm:pt>
    <dgm:pt modelId="{405CCF15-E52C-49FA-B9CA-516E4A2E4436}" type="pres">
      <dgm:prSet presAssocID="{A5475C67-C480-419F-9359-21113615A60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7088EC92-7F27-46C3-A3ED-74D4E716CA5F}" type="pres">
      <dgm:prSet presAssocID="{A5475C67-C480-419F-9359-21113615A60B}" presName="rootConnector" presStyleLbl="node2" presStyleIdx="1" presStyleCnt="4"/>
      <dgm:spPr/>
      <dgm:t>
        <a:bodyPr/>
        <a:lstStyle/>
        <a:p>
          <a:endParaRPr lang="et-EE"/>
        </a:p>
      </dgm:t>
    </dgm:pt>
    <dgm:pt modelId="{7112D396-A7C9-40E2-B5FA-98ACEB9B1958}" type="pres">
      <dgm:prSet presAssocID="{A5475C67-C480-419F-9359-21113615A60B}" presName="hierChild4" presStyleCnt="0"/>
      <dgm:spPr/>
    </dgm:pt>
    <dgm:pt modelId="{21968786-A004-4232-8674-322DA834829D}" type="pres">
      <dgm:prSet presAssocID="{A5475C67-C480-419F-9359-21113615A60B}" presName="hierChild5" presStyleCnt="0"/>
      <dgm:spPr/>
    </dgm:pt>
    <dgm:pt modelId="{4413F6A3-744A-42E5-9799-3FCF17D01037}" type="pres">
      <dgm:prSet presAssocID="{4468E369-D144-4E96-A3ED-AB32BCCAA4AA}" presName="Name37" presStyleLbl="parChTrans1D2" presStyleIdx="2" presStyleCnt="4"/>
      <dgm:spPr/>
      <dgm:t>
        <a:bodyPr/>
        <a:lstStyle/>
        <a:p>
          <a:endParaRPr lang="et-EE"/>
        </a:p>
      </dgm:t>
    </dgm:pt>
    <dgm:pt modelId="{E9D6840E-D473-4FA0-B272-B59DE1CA806F}" type="pres">
      <dgm:prSet presAssocID="{0BB53ED7-7D9D-4113-A5E9-A3F393EEA0BE}" presName="hierRoot2" presStyleCnt="0">
        <dgm:presLayoutVars>
          <dgm:hierBranch val="init"/>
        </dgm:presLayoutVars>
      </dgm:prSet>
      <dgm:spPr/>
    </dgm:pt>
    <dgm:pt modelId="{87833337-C6DC-4026-A842-7AD5CA494047}" type="pres">
      <dgm:prSet presAssocID="{0BB53ED7-7D9D-4113-A5E9-A3F393EEA0BE}" presName="rootComposite" presStyleCnt="0"/>
      <dgm:spPr/>
    </dgm:pt>
    <dgm:pt modelId="{6A28973F-CC4B-4A03-8200-828A12B11DDE}" type="pres">
      <dgm:prSet presAssocID="{0BB53ED7-7D9D-4113-A5E9-A3F393EEA0BE}" presName="rootText" presStyleLbl="node2" presStyleIdx="2" presStyleCnt="4" custScaleX="12043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24CB1631-5F3E-42A7-91E5-DFFE1B5C00BA}" type="pres">
      <dgm:prSet presAssocID="{0BB53ED7-7D9D-4113-A5E9-A3F393EEA0BE}" presName="rootConnector" presStyleLbl="node2" presStyleIdx="2" presStyleCnt="4"/>
      <dgm:spPr/>
      <dgm:t>
        <a:bodyPr/>
        <a:lstStyle/>
        <a:p>
          <a:endParaRPr lang="et-EE"/>
        </a:p>
      </dgm:t>
    </dgm:pt>
    <dgm:pt modelId="{EA5D5861-FDB1-4B5C-AD22-D18881EF023F}" type="pres">
      <dgm:prSet presAssocID="{0BB53ED7-7D9D-4113-A5E9-A3F393EEA0BE}" presName="hierChild4" presStyleCnt="0"/>
      <dgm:spPr/>
    </dgm:pt>
    <dgm:pt modelId="{7EAA7027-C1B9-45B7-99D5-1E20E5FCBB50}" type="pres">
      <dgm:prSet presAssocID="{0BB53ED7-7D9D-4113-A5E9-A3F393EEA0BE}" presName="hierChild5" presStyleCnt="0"/>
      <dgm:spPr/>
    </dgm:pt>
    <dgm:pt modelId="{921972F0-8009-4BBD-B677-86D3992F6238}" type="pres">
      <dgm:prSet presAssocID="{B29158DA-5DAD-4CF0-8ABC-E69DB55F931A}" presName="Name37" presStyleLbl="parChTrans1D2" presStyleIdx="3" presStyleCnt="4"/>
      <dgm:spPr/>
      <dgm:t>
        <a:bodyPr/>
        <a:lstStyle/>
        <a:p>
          <a:endParaRPr lang="et-EE"/>
        </a:p>
      </dgm:t>
    </dgm:pt>
    <dgm:pt modelId="{71F490A8-1CBC-478C-9EB3-711D2D6E24BF}" type="pres">
      <dgm:prSet presAssocID="{1E9DE4A4-FF22-4FE9-8A0A-4DF02E38DCE6}" presName="hierRoot2" presStyleCnt="0">
        <dgm:presLayoutVars>
          <dgm:hierBranch val="init"/>
        </dgm:presLayoutVars>
      </dgm:prSet>
      <dgm:spPr/>
    </dgm:pt>
    <dgm:pt modelId="{CBA49AE9-CEF1-4D10-833A-E039A840FC0C}" type="pres">
      <dgm:prSet presAssocID="{1E9DE4A4-FF22-4FE9-8A0A-4DF02E38DCE6}" presName="rootComposite" presStyleCnt="0"/>
      <dgm:spPr/>
    </dgm:pt>
    <dgm:pt modelId="{7979FA53-28E4-4639-B022-5415B63B642B}" type="pres">
      <dgm:prSet presAssocID="{1E9DE4A4-FF22-4FE9-8A0A-4DF02E38DCE6}" presName="rootText" presStyleLbl="node2" presStyleIdx="3" presStyleCnt="4" custScaleX="12712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8EDF9C1-FD7D-4DF0-BF0E-A5B9BCED08C5}" type="pres">
      <dgm:prSet presAssocID="{1E9DE4A4-FF22-4FE9-8A0A-4DF02E38DCE6}" presName="rootConnector" presStyleLbl="node2" presStyleIdx="3" presStyleCnt="4"/>
      <dgm:spPr/>
      <dgm:t>
        <a:bodyPr/>
        <a:lstStyle/>
        <a:p>
          <a:endParaRPr lang="et-EE"/>
        </a:p>
      </dgm:t>
    </dgm:pt>
    <dgm:pt modelId="{1401C48B-CEFE-4465-AD35-243B5B15DCD9}" type="pres">
      <dgm:prSet presAssocID="{1E9DE4A4-FF22-4FE9-8A0A-4DF02E38DCE6}" presName="hierChild4" presStyleCnt="0"/>
      <dgm:spPr/>
    </dgm:pt>
    <dgm:pt modelId="{ECB6120E-02BA-4CC0-81AE-25992F1C7C96}" type="pres">
      <dgm:prSet presAssocID="{1E9DE4A4-FF22-4FE9-8A0A-4DF02E38DCE6}" presName="hierChild5" presStyleCnt="0"/>
      <dgm:spPr/>
    </dgm:pt>
    <dgm:pt modelId="{C2F290C6-69CA-4971-9F65-718A7170048F}" type="pres">
      <dgm:prSet presAssocID="{81FA0A7E-9EAD-432B-A514-C4057D28EB89}" presName="hierChild3" presStyleCnt="0"/>
      <dgm:spPr/>
    </dgm:pt>
  </dgm:ptLst>
  <dgm:cxnLst>
    <dgm:cxn modelId="{935C568C-F8C1-46C2-BF50-593199C4DCDE}" type="presOf" srcId="{0BB53ED7-7D9D-4113-A5E9-A3F393EEA0BE}" destId="{24CB1631-5F3E-42A7-91E5-DFFE1B5C00BA}" srcOrd="1" destOrd="0" presId="urn:microsoft.com/office/officeart/2005/8/layout/orgChart1"/>
    <dgm:cxn modelId="{0B671B5F-86C7-4E51-92F8-C9C2771C197D}" type="presOf" srcId="{81FA0A7E-9EAD-432B-A514-C4057D28EB89}" destId="{B375DF2B-D6F8-4C16-8B7D-14E7FADF8185}" srcOrd="0" destOrd="0" presId="urn:microsoft.com/office/officeart/2005/8/layout/orgChart1"/>
    <dgm:cxn modelId="{102CD4C1-4FEF-4AF6-AEB8-2B118CDCA49D}" type="presOf" srcId="{1E9DE4A4-FF22-4FE9-8A0A-4DF02E38DCE6}" destId="{38EDF9C1-FD7D-4DF0-BF0E-A5B9BCED08C5}" srcOrd="1" destOrd="0" presId="urn:microsoft.com/office/officeart/2005/8/layout/orgChart1"/>
    <dgm:cxn modelId="{E8DFEDBB-A06B-4593-804C-EE4AD675B9EC}" type="presOf" srcId="{F2A6FC41-AE94-49CF-8F2A-D087A1CDD98F}" destId="{C700BDB2-A7C9-4488-9DF4-BA65978C4FF6}" srcOrd="0" destOrd="0" presId="urn:microsoft.com/office/officeart/2005/8/layout/orgChart1"/>
    <dgm:cxn modelId="{0D7DFCC3-BD5C-428A-B761-806410309642}" type="presOf" srcId="{0E6E046D-0699-49A1-B487-69033F496651}" destId="{B8B1EDB9-9A86-4ACF-BA5E-283AEEF483C9}" srcOrd="0" destOrd="0" presId="urn:microsoft.com/office/officeart/2005/8/layout/orgChart1"/>
    <dgm:cxn modelId="{5F17B859-5578-461A-8A89-B26AC4FAA212}" srcId="{81FA0A7E-9EAD-432B-A514-C4057D28EB89}" destId="{A5475C67-C480-419F-9359-21113615A60B}" srcOrd="1" destOrd="0" parTransId="{0E6E046D-0699-49A1-B487-69033F496651}" sibTransId="{FAA419A1-86A5-4C14-8471-8712EF01075D}"/>
    <dgm:cxn modelId="{6E9E4099-C3C3-46E5-B177-DCAD00F80A90}" srcId="{81FA0A7E-9EAD-432B-A514-C4057D28EB89}" destId="{F2A6FC41-AE94-49CF-8F2A-D087A1CDD98F}" srcOrd="0" destOrd="0" parTransId="{6706D5D5-E3BA-4279-B8BD-5CF92CC04E8F}" sibTransId="{C8DAF013-900D-45DB-A6B9-608097B90595}"/>
    <dgm:cxn modelId="{743CB68B-844C-4551-A853-3F79024EFC72}" type="presOf" srcId="{4468E369-D144-4E96-A3ED-AB32BCCAA4AA}" destId="{4413F6A3-744A-42E5-9799-3FCF17D01037}" srcOrd="0" destOrd="0" presId="urn:microsoft.com/office/officeart/2005/8/layout/orgChart1"/>
    <dgm:cxn modelId="{67DF71B3-18B7-4568-AC0E-C9C08EC82D9B}" type="presOf" srcId="{81FA0A7E-9EAD-432B-A514-C4057D28EB89}" destId="{EA1CF643-FBFA-49CA-8137-89FEF83FE0BB}" srcOrd="1" destOrd="0" presId="urn:microsoft.com/office/officeart/2005/8/layout/orgChart1"/>
    <dgm:cxn modelId="{45555436-ACD8-4FF6-94EA-57659EFB317F}" type="presOf" srcId="{A5475C67-C480-419F-9359-21113615A60B}" destId="{405CCF15-E52C-49FA-B9CA-516E4A2E4436}" srcOrd="0" destOrd="0" presId="urn:microsoft.com/office/officeart/2005/8/layout/orgChart1"/>
    <dgm:cxn modelId="{3A6F2D15-A0D1-443D-91C7-CCE678038A4C}" srcId="{81FA0A7E-9EAD-432B-A514-C4057D28EB89}" destId="{1E9DE4A4-FF22-4FE9-8A0A-4DF02E38DCE6}" srcOrd="3" destOrd="0" parTransId="{B29158DA-5DAD-4CF0-8ABC-E69DB55F931A}" sibTransId="{06A1BBF8-EA3B-4EAC-B4EF-4AEB91E45149}"/>
    <dgm:cxn modelId="{1C8D04AD-A06A-416D-8643-EA3FA834E938}" type="presOf" srcId="{6706D5D5-E3BA-4279-B8BD-5CF92CC04E8F}" destId="{19ED6509-C8C6-4A19-AD20-B0CE4067AC44}" srcOrd="0" destOrd="0" presId="urn:microsoft.com/office/officeart/2005/8/layout/orgChart1"/>
    <dgm:cxn modelId="{4C9586E1-FA53-4FA8-AE77-66472E129617}" srcId="{81FA0A7E-9EAD-432B-A514-C4057D28EB89}" destId="{0BB53ED7-7D9D-4113-A5E9-A3F393EEA0BE}" srcOrd="2" destOrd="0" parTransId="{4468E369-D144-4E96-A3ED-AB32BCCAA4AA}" sibTransId="{424560DC-EBB9-404C-82F7-405FBA8EECB5}"/>
    <dgm:cxn modelId="{37FD9A3F-7DB0-4BD6-8F4E-B38D0C109C83}" srcId="{8808E315-1927-4569-AA9B-58EDF96D6FF4}" destId="{81FA0A7E-9EAD-432B-A514-C4057D28EB89}" srcOrd="0" destOrd="0" parTransId="{9D55F799-CF26-4540-9B43-11B309616659}" sibTransId="{E0F14FB1-CE30-4BD1-82EF-6CA373989478}"/>
    <dgm:cxn modelId="{B44CE15F-368B-42B3-A365-B14A901B94DF}" type="presOf" srcId="{F2A6FC41-AE94-49CF-8F2A-D087A1CDD98F}" destId="{58D65C41-2467-45F1-8BA0-480BD7F1656E}" srcOrd="1" destOrd="0" presId="urn:microsoft.com/office/officeart/2005/8/layout/orgChart1"/>
    <dgm:cxn modelId="{6521FC1C-C899-4F64-85A6-7219FBF11AAB}" type="presOf" srcId="{A5475C67-C480-419F-9359-21113615A60B}" destId="{7088EC92-7F27-46C3-A3ED-74D4E716CA5F}" srcOrd="1" destOrd="0" presId="urn:microsoft.com/office/officeart/2005/8/layout/orgChart1"/>
    <dgm:cxn modelId="{177C7BF2-2332-441A-9896-DAEE0E5A14B2}" type="presOf" srcId="{0BB53ED7-7D9D-4113-A5E9-A3F393EEA0BE}" destId="{6A28973F-CC4B-4A03-8200-828A12B11DDE}" srcOrd="0" destOrd="0" presId="urn:microsoft.com/office/officeart/2005/8/layout/orgChart1"/>
    <dgm:cxn modelId="{DB21656A-2B90-4498-99B6-1266A535C8B5}" type="presOf" srcId="{1E9DE4A4-FF22-4FE9-8A0A-4DF02E38DCE6}" destId="{7979FA53-28E4-4639-B022-5415B63B642B}" srcOrd="0" destOrd="0" presId="urn:microsoft.com/office/officeart/2005/8/layout/orgChart1"/>
    <dgm:cxn modelId="{D67A1F57-3611-482F-A9D2-7E4A39F9F19B}" type="presOf" srcId="{8808E315-1927-4569-AA9B-58EDF96D6FF4}" destId="{C4765D8E-AD2D-4EAB-85BC-4F11C49EB1FA}" srcOrd="0" destOrd="0" presId="urn:microsoft.com/office/officeart/2005/8/layout/orgChart1"/>
    <dgm:cxn modelId="{6D840326-2DB7-4DD7-B342-7809F6F1A338}" type="presOf" srcId="{B29158DA-5DAD-4CF0-8ABC-E69DB55F931A}" destId="{921972F0-8009-4BBD-B677-86D3992F6238}" srcOrd="0" destOrd="0" presId="urn:microsoft.com/office/officeart/2005/8/layout/orgChart1"/>
    <dgm:cxn modelId="{A2976E89-EBE2-4D10-952F-71D1C730CB1F}" type="presParOf" srcId="{C4765D8E-AD2D-4EAB-85BC-4F11C49EB1FA}" destId="{A46E4095-C5ED-4306-ADB4-E5A4BF909D5C}" srcOrd="0" destOrd="0" presId="urn:microsoft.com/office/officeart/2005/8/layout/orgChart1"/>
    <dgm:cxn modelId="{BF244182-A941-4F5C-B621-02CD07E3682F}" type="presParOf" srcId="{A46E4095-C5ED-4306-ADB4-E5A4BF909D5C}" destId="{7323E7BE-1802-4671-B5F8-D87F08C4D8C1}" srcOrd="0" destOrd="0" presId="urn:microsoft.com/office/officeart/2005/8/layout/orgChart1"/>
    <dgm:cxn modelId="{F0CD8362-29C3-4AD5-90BD-AE537FC23FB8}" type="presParOf" srcId="{7323E7BE-1802-4671-B5F8-D87F08C4D8C1}" destId="{B375DF2B-D6F8-4C16-8B7D-14E7FADF8185}" srcOrd="0" destOrd="0" presId="urn:microsoft.com/office/officeart/2005/8/layout/orgChart1"/>
    <dgm:cxn modelId="{F1FDDBFA-EE4E-4540-9491-34BDFDD09F02}" type="presParOf" srcId="{7323E7BE-1802-4671-B5F8-D87F08C4D8C1}" destId="{EA1CF643-FBFA-49CA-8137-89FEF83FE0BB}" srcOrd="1" destOrd="0" presId="urn:microsoft.com/office/officeart/2005/8/layout/orgChart1"/>
    <dgm:cxn modelId="{83972976-EC12-4770-ABE0-0BEAE3C23909}" type="presParOf" srcId="{A46E4095-C5ED-4306-ADB4-E5A4BF909D5C}" destId="{2D9F6716-9CDE-46CF-B017-B34BB14BFB6B}" srcOrd="1" destOrd="0" presId="urn:microsoft.com/office/officeart/2005/8/layout/orgChart1"/>
    <dgm:cxn modelId="{9578CD0C-31B9-4061-BB8F-C69B72DA4A0F}" type="presParOf" srcId="{2D9F6716-9CDE-46CF-B017-B34BB14BFB6B}" destId="{19ED6509-C8C6-4A19-AD20-B0CE4067AC44}" srcOrd="0" destOrd="0" presId="urn:microsoft.com/office/officeart/2005/8/layout/orgChart1"/>
    <dgm:cxn modelId="{E1A35E83-05CE-456B-9D47-4D207D3A0561}" type="presParOf" srcId="{2D9F6716-9CDE-46CF-B017-B34BB14BFB6B}" destId="{062DA797-3587-4A4B-B55F-CC4E9C9F9DD6}" srcOrd="1" destOrd="0" presId="urn:microsoft.com/office/officeart/2005/8/layout/orgChart1"/>
    <dgm:cxn modelId="{EDC9E089-0ABD-4841-9804-5213A8117333}" type="presParOf" srcId="{062DA797-3587-4A4B-B55F-CC4E9C9F9DD6}" destId="{3F84255C-C0C1-4121-87CD-1E58D1D28826}" srcOrd="0" destOrd="0" presId="urn:microsoft.com/office/officeart/2005/8/layout/orgChart1"/>
    <dgm:cxn modelId="{C8C6AC6D-769A-441B-8327-B11DDB41EDF9}" type="presParOf" srcId="{3F84255C-C0C1-4121-87CD-1E58D1D28826}" destId="{C700BDB2-A7C9-4488-9DF4-BA65978C4FF6}" srcOrd="0" destOrd="0" presId="urn:microsoft.com/office/officeart/2005/8/layout/orgChart1"/>
    <dgm:cxn modelId="{0A8E17C7-7E67-44FA-9ACE-520CDB46D706}" type="presParOf" srcId="{3F84255C-C0C1-4121-87CD-1E58D1D28826}" destId="{58D65C41-2467-45F1-8BA0-480BD7F1656E}" srcOrd="1" destOrd="0" presId="urn:microsoft.com/office/officeart/2005/8/layout/orgChart1"/>
    <dgm:cxn modelId="{55B48D7D-FD80-4230-8C2E-C7DD1A38E9EB}" type="presParOf" srcId="{062DA797-3587-4A4B-B55F-CC4E9C9F9DD6}" destId="{5DFF6DE7-60F7-44E0-8E5E-B0720710A69F}" srcOrd="1" destOrd="0" presId="urn:microsoft.com/office/officeart/2005/8/layout/orgChart1"/>
    <dgm:cxn modelId="{94D2E300-BFA0-45DB-B108-7FE65EF1577D}" type="presParOf" srcId="{062DA797-3587-4A4B-B55F-CC4E9C9F9DD6}" destId="{C8B7702F-F23C-4E26-9377-A088C2680D48}" srcOrd="2" destOrd="0" presId="urn:microsoft.com/office/officeart/2005/8/layout/orgChart1"/>
    <dgm:cxn modelId="{A8560BEB-B250-4583-8BE4-108E9E8C8FF7}" type="presParOf" srcId="{2D9F6716-9CDE-46CF-B017-B34BB14BFB6B}" destId="{B8B1EDB9-9A86-4ACF-BA5E-283AEEF483C9}" srcOrd="2" destOrd="0" presId="urn:microsoft.com/office/officeart/2005/8/layout/orgChart1"/>
    <dgm:cxn modelId="{4266E328-F320-41A4-90EB-E074131F8C4F}" type="presParOf" srcId="{2D9F6716-9CDE-46CF-B017-B34BB14BFB6B}" destId="{537BA2BB-2B5F-46C8-8A59-F9C2457184C1}" srcOrd="3" destOrd="0" presId="urn:microsoft.com/office/officeart/2005/8/layout/orgChart1"/>
    <dgm:cxn modelId="{47F6FF92-FBE9-412A-A9F5-26985F31F14E}" type="presParOf" srcId="{537BA2BB-2B5F-46C8-8A59-F9C2457184C1}" destId="{839379F1-F181-44EF-BCFB-FF2E239CB23A}" srcOrd="0" destOrd="0" presId="urn:microsoft.com/office/officeart/2005/8/layout/orgChart1"/>
    <dgm:cxn modelId="{BCD73980-F096-401D-896C-731B5926D50F}" type="presParOf" srcId="{839379F1-F181-44EF-BCFB-FF2E239CB23A}" destId="{405CCF15-E52C-49FA-B9CA-516E4A2E4436}" srcOrd="0" destOrd="0" presId="urn:microsoft.com/office/officeart/2005/8/layout/orgChart1"/>
    <dgm:cxn modelId="{7D1CD8D3-F192-4A2A-BFF4-F6B52F7E404F}" type="presParOf" srcId="{839379F1-F181-44EF-BCFB-FF2E239CB23A}" destId="{7088EC92-7F27-46C3-A3ED-74D4E716CA5F}" srcOrd="1" destOrd="0" presId="urn:microsoft.com/office/officeart/2005/8/layout/orgChart1"/>
    <dgm:cxn modelId="{5AE2D534-346A-49C3-B956-5D0258F00B81}" type="presParOf" srcId="{537BA2BB-2B5F-46C8-8A59-F9C2457184C1}" destId="{7112D396-A7C9-40E2-B5FA-98ACEB9B1958}" srcOrd="1" destOrd="0" presId="urn:microsoft.com/office/officeart/2005/8/layout/orgChart1"/>
    <dgm:cxn modelId="{D28F4908-BA2A-4CA1-A09D-654655866625}" type="presParOf" srcId="{537BA2BB-2B5F-46C8-8A59-F9C2457184C1}" destId="{21968786-A004-4232-8674-322DA834829D}" srcOrd="2" destOrd="0" presId="urn:microsoft.com/office/officeart/2005/8/layout/orgChart1"/>
    <dgm:cxn modelId="{4F4FFF30-F1B7-4EA7-84D3-D235A600E73C}" type="presParOf" srcId="{2D9F6716-9CDE-46CF-B017-B34BB14BFB6B}" destId="{4413F6A3-744A-42E5-9799-3FCF17D01037}" srcOrd="4" destOrd="0" presId="urn:microsoft.com/office/officeart/2005/8/layout/orgChart1"/>
    <dgm:cxn modelId="{1843D252-1731-4191-A2F7-7ECB1268DDDE}" type="presParOf" srcId="{2D9F6716-9CDE-46CF-B017-B34BB14BFB6B}" destId="{E9D6840E-D473-4FA0-B272-B59DE1CA806F}" srcOrd="5" destOrd="0" presId="urn:microsoft.com/office/officeart/2005/8/layout/orgChart1"/>
    <dgm:cxn modelId="{2C72D296-7641-41E3-A118-ED5F464D58BD}" type="presParOf" srcId="{E9D6840E-D473-4FA0-B272-B59DE1CA806F}" destId="{87833337-C6DC-4026-A842-7AD5CA494047}" srcOrd="0" destOrd="0" presId="urn:microsoft.com/office/officeart/2005/8/layout/orgChart1"/>
    <dgm:cxn modelId="{5402E23E-8DDE-418D-9E88-A05B716C7AE1}" type="presParOf" srcId="{87833337-C6DC-4026-A842-7AD5CA494047}" destId="{6A28973F-CC4B-4A03-8200-828A12B11DDE}" srcOrd="0" destOrd="0" presId="urn:microsoft.com/office/officeart/2005/8/layout/orgChart1"/>
    <dgm:cxn modelId="{590F6D7A-10C3-49CD-B761-28FF9483A5B0}" type="presParOf" srcId="{87833337-C6DC-4026-A842-7AD5CA494047}" destId="{24CB1631-5F3E-42A7-91E5-DFFE1B5C00BA}" srcOrd="1" destOrd="0" presId="urn:microsoft.com/office/officeart/2005/8/layout/orgChart1"/>
    <dgm:cxn modelId="{1C930164-9A38-40F7-8D04-8068A03C643F}" type="presParOf" srcId="{E9D6840E-D473-4FA0-B272-B59DE1CA806F}" destId="{EA5D5861-FDB1-4B5C-AD22-D18881EF023F}" srcOrd="1" destOrd="0" presId="urn:microsoft.com/office/officeart/2005/8/layout/orgChart1"/>
    <dgm:cxn modelId="{7A8CE9A8-3B2F-424D-BB79-810F3BD15886}" type="presParOf" srcId="{E9D6840E-D473-4FA0-B272-B59DE1CA806F}" destId="{7EAA7027-C1B9-45B7-99D5-1E20E5FCBB50}" srcOrd="2" destOrd="0" presId="urn:microsoft.com/office/officeart/2005/8/layout/orgChart1"/>
    <dgm:cxn modelId="{720E613C-E61E-4B25-A79D-E06D4D293A50}" type="presParOf" srcId="{2D9F6716-9CDE-46CF-B017-B34BB14BFB6B}" destId="{921972F0-8009-4BBD-B677-86D3992F6238}" srcOrd="6" destOrd="0" presId="urn:microsoft.com/office/officeart/2005/8/layout/orgChart1"/>
    <dgm:cxn modelId="{840D73B7-079A-448D-A805-05CEF3B449CA}" type="presParOf" srcId="{2D9F6716-9CDE-46CF-B017-B34BB14BFB6B}" destId="{71F490A8-1CBC-478C-9EB3-711D2D6E24BF}" srcOrd="7" destOrd="0" presId="urn:microsoft.com/office/officeart/2005/8/layout/orgChart1"/>
    <dgm:cxn modelId="{1C13298C-D0D9-4B6C-93E9-7D6262C57477}" type="presParOf" srcId="{71F490A8-1CBC-478C-9EB3-711D2D6E24BF}" destId="{CBA49AE9-CEF1-4D10-833A-E039A840FC0C}" srcOrd="0" destOrd="0" presId="urn:microsoft.com/office/officeart/2005/8/layout/orgChart1"/>
    <dgm:cxn modelId="{5F67AC7D-24E7-4779-8F41-DE5AFCD8819A}" type="presParOf" srcId="{CBA49AE9-CEF1-4D10-833A-E039A840FC0C}" destId="{7979FA53-28E4-4639-B022-5415B63B642B}" srcOrd="0" destOrd="0" presId="urn:microsoft.com/office/officeart/2005/8/layout/orgChart1"/>
    <dgm:cxn modelId="{EEB13CAD-D7D0-435C-BB18-1FD1AFA5CF03}" type="presParOf" srcId="{CBA49AE9-CEF1-4D10-833A-E039A840FC0C}" destId="{38EDF9C1-FD7D-4DF0-BF0E-A5B9BCED08C5}" srcOrd="1" destOrd="0" presId="urn:microsoft.com/office/officeart/2005/8/layout/orgChart1"/>
    <dgm:cxn modelId="{B320820C-00B1-40F5-B879-FD75CCEAF5CE}" type="presParOf" srcId="{71F490A8-1CBC-478C-9EB3-711D2D6E24BF}" destId="{1401C48B-CEFE-4465-AD35-243B5B15DCD9}" srcOrd="1" destOrd="0" presId="urn:microsoft.com/office/officeart/2005/8/layout/orgChart1"/>
    <dgm:cxn modelId="{F40F6FB7-D8C0-4FD4-93AE-C5845B7F5186}" type="presParOf" srcId="{71F490A8-1CBC-478C-9EB3-711D2D6E24BF}" destId="{ECB6120E-02BA-4CC0-81AE-25992F1C7C96}" srcOrd="2" destOrd="0" presId="urn:microsoft.com/office/officeart/2005/8/layout/orgChart1"/>
    <dgm:cxn modelId="{C681A6A1-D8E5-4210-A02D-21102AC2ABED}" type="presParOf" srcId="{A46E4095-C5ED-4306-ADB4-E5A4BF909D5C}" destId="{C2F290C6-69CA-4971-9F65-718A717004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972F0-8009-4BBD-B677-86D3992F6238}">
      <dsp:nvSpPr>
        <dsp:cNvPr id="0" name=""/>
        <dsp:cNvSpPr/>
      </dsp:nvSpPr>
      <dsp:spPr>
        <a:xfrm>
          <a:off x="3960440" y="2795058"/>
          <a:ext cx="3026078" cy="306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02"/>
              </a:lnTo>
              <a:lnTo>
                <a:pt x="3026078" y="153302"/>
              </a:lnTo>
              <a:lnTo>
                <a:pt x="3026078" y="306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3F6A3-744A-42E5-9799-3FCF17D01037}">
      <dsp:nvSpPr>
        <dsp:cNvPr id="0" name=""/>
        <dsp:cNvSpPr/>
      </dsp:nvSpPr>
      <dsp:spPr>
        <a:xfrm>
          <a:off x="3960440" y="2795058"/>
          <a:ext cx="912260" cy="306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02"/>
              </a:lnTo>
              <a:lnTo>
                <a:pt x="912260" y="153302"/>
              </a:lnTo>
              <a:lnTo>
                <a:pt x="912260" y="306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1EDB9-9A86-4ACF-BA5E-283AEEF483C9}">
      <dsp:nvSpPr>
        <dsp:cNvPr id="0" name=""/>
        <dsp:cNvSpPr/>
      </dsp:nvSpPr>
      <dsp:spPr>
        <a:xfrm>
          <a:off x="2956913" y="2795058"/>
          <a:ext cx="1003526" cy="306605"/>
        </a:xfrm>
        <a:custGeom>
          <a:avLst/>
          <a:gdLst/>
          <a:ahLst/>
          <a:cxnLst/>
          <a:rect l="0" t="0" r="0" b="0"/>
          <a:pathLst>
            <a:path>
              <a:moveTo>
                <a:pt x="1003526" y="0"/>
              </a:moveTo>
              <a:lnTo>
                <a:pt x="1003526" y="153302"/>
              </a:lnTo>
              <a:lnTo>
                <a:pt x="0" y="153302"/>
              </a:lnTo>
              <a:lnTo>
                <a:pt x="0" y="306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D6509-C8C6-4A19-AD20-B0CE4067AC44}">
      <dsp:nvSpPr>
        <dsp:cNvPr id="0" name=""/>
        <dsp:cNvSpPr/>
      </dsp:nvSpPr>
      <dsp:spPr>
        <a:xfrm>
          <a:off x="963306" y="2795058"/>
          <a:ext cx="2997133" cy="306605"/>
        </a:xfrm>
        <a:custGeom>
          <a:avLst/>
          <a:gdLst/>
          <a:ahLst/>
          <a:cxnLst/>
          <a:rect l="0" t="0" r="0" b="0"/>
          <a:pathLst>
            <a:path>
              <a:moveTo>
                <a:pt x="2997133" y="0"/>
              </a:moveTo>
              <a:lnTo>
                <a:pt x="2997133" y="153302"/>
              </a:lnTo>
              <a:lnTo>
                <a:pt x="0" y="153302"/>
              </a:lnTo>
              <a:lnTo>
                <a:pt x="0" y="306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5DF2B-D6F8-4C16-8B7D-14E7FADF8185}">
      <dsp:nvSpPr>
        <dsp:cNvPr id="0" name=""/>
        <dsp:cNvSpPr/>
      </dsp:nvSpPr>
      <dsp:spPr>
        <a:xfrm>
          <a:off x="2780834" y="968923"/>
          <a:ext cx="2359211" cy="182613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Neutraalsed puhastusained</a:t>
          </a:r>
          <a:endParaRPr lang="et-EE" sz="2000" kern="1200" dirty="0"/>
        </a:p>
      </dsp:txBody>
      <dsp:txXfrm>
        <a:off x="2780834" y="968923"/>
        <a:ext cx="2359211" cy="1826134"/>
      </dsp:txXfrm>
    </dsp:sp>
    <dsp:sp modelId="{C700BDB2-A7C9-4488-9DF4-BA65978C4FF6}">
      <dsp:nvSpPr>
        <dsp:cNvPr id="0" name=""/>
        <dsp:cNvSpPr/>
      </dsp:nvSpPr>
      <dsp:spPr>
        <a:xfrm>
          <a:off x="6318" y="3101663"/>
          <a:ext cx="1913976" cy="730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Üldpuhastusained</a:t>
          </a:r>
          <a:r>
            <a:rPr lang="et-EE" sz="1500" kern="1200" dirty="0" smtClean="0"/>
            <a:t> </a:t>
          </a:r>
          <a:endParaRPr lang="et-EE" sz="1500" kern="1200" dirty="0"/>
        </a:p>
      </dsp:txBody>
      <dsp:txXfrm>
        <a:off x="6318" y="3101663"/>
        <a:ext cx="1913976" cy="730012"/>
      </dsp:txXfrm>
    </dsp:sp>
    <dsp:sp modelId="{405CCF15-E52C-49FA-B9CA-516E4A2E4436}">
      <dsp:nvSpPr>
        <dsp:cNvPr id="0" name=""/>
        <dsp:cNvSpPr/>
      </dsp:nvSpPr>
      <dsp:spPr>
        <a:xfrm>
          <a:off x="2226900" y="3101663"/>
          <a:ext cx="1460025" cy="730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Nõude käsipesuained</a:t>
          </a:r>
          <a:endParaRPr lang="et-EE" sz="2000" kern="1200" dirty="0"/>
        </a:p>
      </dsp:txBody>
      <dsp:txXfrm>
        <a:off x="2226900" y="3101663"/>
        <a:ext cx="1460025" cy="730012"/>
      </dsp:txXfrm>
    </dsp:sp>
    <dsp:sp modelId="{6A28973F-CC4B-4A03-8200-828A12B11DDE}">
      <dsp:nvSpPr>
        <dsp:cNvPr id="0" name=""/>
        <dsp:cNvSpPr/>
      </dsp:nvSpPr>
      <dsp:spPr>
        <a:xfrm>
          <a:off x="3993531" y="3101663"/>
          <a:ext cx="1758337" cy="730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Klaasi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puhastusained </a:t>
          </a:r>
          <a:endParaRPr lang="et-EE" sz="2000" kern="1200" dirty="0"/>
        </a:p>
      </dsp:txBody>
      <dsp:txXfrm>
        <a:off x="3993531" y="3101663"/>
        <a:ext cx="1758337" cy="730012"/>
      </dsp:txXfrm>
    </dsp:sp>
    <dsp:sp modelId="{7979FA53-28E4-4639-B022-5415B63B642B}">
      <dsp:nvSpPr>
        <dsp:cNvPr id="0" name=""/>
        <dsp:cNvSpPr/>
      </dsp:nvSpPr>
      <dsp:spPr>
        <a:xfrm>
          <a:off x="6058474" y="3101663"/>
          <a:ext cx="1856086" cy="73001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kern="1200" dirty="0" smtClean="0"/>
            <a:t>Desinfitseerivad ained</a:t>
          </a:r>
          <a:endParaRPr lang="et-EE" sz="1800" kern="1200" dirty="0"/>
        </a:p>
      </dsp:txBody>
      <dsp:txXfrm>
        <a:off x="6058474" y="3101663"/>
        <a:ext cx="1856086" cy="730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25971-6BF1-4C91-ADF9-90D698AE4702}" type="datetimeFigureOut">
              <a:rPr lang="et-EE" smtClean="0"/>
              <a:t>16.01.2013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D7D72-9400-4D14-99E8-C991DE7B0E8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955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15339-BD25-473F-8D9D-8BF99B0AE5DE}" type="slidenum">
              <a:rPr lang="en-GB"/>
              <a:pPr/>
              <a:t>15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5A7CC-F2F7-4326-9E9D-4B57855FFC6B}" type="slidenum">
              <a:rPr lang="en-GB"/>
              <a:pPr/>
              <a:t>25</a:t>
            </a:fld>
            <a:endParaRPr lang="en-GB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BA4B-A014-43E7-B17A-7BF2BCB51933}" type="slidenum">
              <a:rPr lang="en-GB"/>
              <a:pPr/>
              <a:t>26</a:t>
            </a:fld>
            <a:endParaRPr lang="en-GB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9" name="Alapealkiri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sp>
        <p:nvSpPr>
          <p:cNvPr id="28" name="Kuupäeva kohatäid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istkül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istkül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istkül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irgkon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irgkon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istkül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inumbri kohatä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Pealkiri, lõikepilt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Lõikepildi kohatäide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5E22DE-E802-4376-B2B7-1A1255538F2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7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Sisu kohatäid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istkül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irgkon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irgkon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irgkon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istkül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irgkon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Sisu kohatäid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Sisu kohatäid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3" name="Sisu kohatäid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12" name="Teksti kohatäid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4" name="Teksti kohatäid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6" name="Kuupäeva kohatäid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8" name="Sirgkon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istkül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irgkon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u kohatäid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21" name="Kuupäeva kohatäid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Jaluse kohatäid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10" name="Sirgkon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istkül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irgkon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irgkon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irgkon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Kuupäeva kohatäid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Jaluse kohatäid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irgkon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ealkirja kohatäid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3" name="Teksti kohatäid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813A3E-5827-4BDF-BEB8-1DF20EBE0548}" type="datetimeFigureOut">
              <a:rPr lang="et-EE" smtClean="0"/>
              <a:pPr/>
              <a:t>16.01.2013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irgkon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irgkon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stkül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irgkon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inumbri kohatä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581E8D-5779-4523-98A2-2679DB7E21D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286000" y="2060848"/>
            <a:ext cx="6172200" cy="1656184"/>
          </a:xfrm>
        </p:spPr>
        <p:txBody>
          <a:bodyPr/>
          <a:lstStyle/>
          <a:p>
            <a:r>
              <a:rPr lang="et-EE" dirty="0" smtClean="0"/>
              <a:t>Koristusained 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3923928" y="4077072"/>
            <a:ext cx="4915272" cy="1584176"/>
          </a:xfrm>
        </p:spPr>
        <p:txBody>
          <a:bodyPr/>
          <a:lstStyle/>
          <a:p>
            <a:r>
              <a:rPr lang="et-EE" dirty="0" smtClean="0"/>
              <a:t>Koostas Endla </a:t>
            </a:r>
            <a:r>
              <a:rPr lang="et-EE" dirty="0" err="1" smtClean="0"/>
              <a:t>Kuura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590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Lisaks ohumärgistele</a:t>
            </a:r>
            <a:endParaRPr lang="et-EE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Hoiatus! </a:t>
            </a:r>
            <a:r>
              <a:rPr lang="et-EE" dirty="0" smtClean="0"/>
              <a:t>– märgib vähemtõsist ohtu</a:t>
            </a:r>
          </a:p>
          <a:p>
            <a:r>
              <a:rPr lang="et-EE" b="1" dirty="0" smtClean="0"/>
              <a:t>Ettevaatust! </a:t>
            </a:r>
            <a:r>
              <a:rPr lang="et-EE" dirty="0" smtClean="0"/>
              <a:t>– märgib tõsist ohtu</a:t>
            </a:r>
          </a:p>
          <a:p>
            <a:r>
              <a:rPr lang="et-EE" b="1" dirty="0" smtClean="0"/>
              <a:t>Ohulaused</a:t>
            </a:r>
            <a:r>
              <a:rPr lang="et-EE" dirty="0" smtClean="0"/>
              <a:t>  - näitab, millist ohtu aine endast kujutab</a:t>
            </a:r>
          </a:p>
          <a:p>
            <a:r>
              <a:rPr lang="et-EE" b="1" dirty="0" smtClean="0"/>
              <a:t>Hoiatuslaused</a:t>
            </a:r>
            <a:r>
              <a:rPr lang="et-EE" dirty="0" smtClean="0"/>
              <a:t> – annavad soovitusi aine ohutuks kasutamiseks</a:t>
            </a:r>
          </a:p>
          <a:p>
            <a:r>
              <a:rPr lang="et-EE" b="1" dirty="0" smtClean="0"/>
              <a:t>Turvakork</a:t>
            </a:r>
            <a:r>
              <a:rPr lang="et-EE" dirty="0" smtClean="0"/>
              <a:t> – kaitseb oskamatut kasutajat</a:t>
            </a:r>
          </a:p>
          <a:p>
            <a:r>
              <a:rPr lang="et-EE" b="1" dirty="0" smtClean="0"/>
              <a:t>Ohukolmnurk</a:t>
            </a:r>
            <a:r>
              <a:rPr lang="et-EE" dirty="0" smtClean="0"/>
              <a:t> – abiks vaegnägijatele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5880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Esmaabi koristusaine valel kasutamisel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Nahale sattumisel – hoida külma voolava vee all</a:t>
            </a:r>
          </a:p>
          <a:p>
            <a:r>
              <a:rPr lang="et-EE" dirty="0" smtClean="0"/>
              <a:t>Silma sattumisel – loputada silma külma voolava veega</a:t>
            </a:r>
          </a:p>
          <a:p>
            <a:r>
              <a:rPr lang="et-EE" dirty="0" smtClean="0"/>
              <a:t>Sissehingamisel – värske õhk ja jahe puhas vesi joogiks</a:t>
            </a:r>
          </a:p>
          <a:p>
            <a:r>
              <a:rPr lang="et-EE" dirty="0" smtClean="0"/>
              <a:t>Allaneelamisel – kohe arsti juurde, juua jahedat puhast vett, näidata arstile, mida neelati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938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Ökomärgised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Keskkonnale, inimesele ja pindadele ohutud ained</a:t>
            </a:r>
          </a:p>
          <a:p>
            <a:r>
              <a:rPr lang="et-EE" dirty="0" smtClean="0"/>
              <a:t>Sobivad kõikidele kasutamiseks kaasaarvatud allergikud</a:t>
            </a:r>
          </a:p>
          <a:p>
            <a:pPr marL="82296" indent="0">
              <a:buNone/>
            </a:pP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07308"/>
            <a:ext cx="1114425" cy="933450"/>
          </a:xfrm>
          <a:prstGeom prst="rect">
            <a:avLst/>
          </a:prstGeom>
        </p:spPr>
      </p:pic>
      <p:pic>
        <p:nvPicPr>
          <p:cNvPr id="5" name="Pil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362" y="3691617"/>
            <a:ext cx="619125" cy="933450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07308"/>
            <a:ext cx="1009650" cy="93345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514" y="3629025"/>
            <a:ext cx="1285875" cy="1238250"/>
          </a:xfrm>
          <a:prstGeom prst="rect">
            <a:avLst/>
          </a:prstGeom>
        </p:spPr>
      </p:pic>
      <p:pic>
        <p:nvPicPr>
          <p:cNvPr id="8" name="Pilt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81" y="3627025"/>
            <a:ext cx="991027" cy="1310284"/>
          </a:xfrm>
          <a:prstGeom prst="rect">
            <a:avLst/>
          </a:prstGeom>
        </p:spPr>
      </p:pic>
      <p:pic>
        <p:nvPicPr>
          <p:cNvPr id="9" name="Pilt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575318"/>
            <a:ext cx="1380370" cy="11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9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Kasutusmärgised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Info koristusainete kasutuskoha, tööviiside, toimimise jne kohta</a:t>
            </a:r>
          </a:p>
          <a:p>
            <a:endParaRPr lang="et-EE" dirty="0" smtClean="0"/>
          </a:p>
          <a:p>
            <a:r>
              <a:rPr lang="et-EE" dirty="0" smtClean="0"/>
              <a:t>                </a:t>
            </a:r>
            <a:endParaRPr lang="et-EE" dirty="0"/>
          </a:p>
        </p:txBody>
      </p:sp>
      <p:pic>
        <p:nvPicPr>
          <p:cNvPr id="4" name="Pilt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725144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lt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80928"/>
            <a:ext cx="165618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lt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8137" y="2780928"/>
            <a:ext cx="1792015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lt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636912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lt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4653136"/>
            <a:ext cx="18002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lt 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4725144"/>
            <a:ext cx="1656184" cy="148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894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 märgised</a:t>
            </a:r>
            <a:endParaRPr lang="et-EE" dirty="0"/>
          </a:p>
        </p:txBody>
      </p:sp>
      <p:pic>
        <p:nvPicPr>
          <p:cNvPr id="1026" name="Picture 2" descr="C:\Documents and Settings\endla.kuura\My Documents\My Pictures\astmaallergi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32856"/>
            <a:ext cx="11811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Documents and Settings\endla.kuura\My Documents\My Pictures\loodus7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132856"/>
            <a:ext cx="1066800" cy="1295400"/>
          </a:xfrm>
          <a:prstGeom prst="rect">
            <a:avLst/>
          </a:prstGeom>
          <a:noFill/>
        </p:spPr>
      </p:pic>
      <p:pic>
        <p:nvPicPr>
          <p:cNvPr id="5" name="Picture 4" descr="C:\Documents and Settings\endla.kuura\My Documents\My Pictures\loodus1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573016"/>
            <a:ext cx="1050925" cy="1085850"/>
          </a:xfrm>
          <a:prstGeom prst="rect">
            <a:avLst/>
          </a:prstGeom>
          <a:noFill/>
        </p:spPr>
      </p:pic>
      <p:pic>
        <p:nvPicPr>
          <p:cNvPr id="6" name="Picture 4" descr="C:\Documents and Settings\endla.kuura\My Documents\My Pictures\loodus1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529171"/>
            <a:ext cx="925513" cy="1120775"/>
          </a:xfrm>
          <a:prstGeom prst="rect">
            <a:avLst/>
          </a:prstGeom>
          <a:noFill/>
        </p:spPr>
      </p:pic>
      <p:pic>
        <p:nvPicPr>
          <p:cNvPr id="1027" name="Picture 3" descr="C:\Documents and Settings\endla.kuura\My Documents\My Pictures\luomu_7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166" y="3640831"/>
            <a:ext cx="936818" cy="89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endla.kuura\My Documents\My Pictures\loodus3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0831"/>
            <a:ext cx="1314450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Documents and Settings\endla.kuura\My Documents\My Pictures\loodus8.bm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6872"/>
            <a:ext cx="17526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62400" y="457200"/>
            <a:ext cx="838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t-EE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124200" y="990600"/>
            <a:ext cx="2514600" cy="525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t-EE" dirty="0" smtClean="0"/>
          </a:p>
          <a:p>
            <a:pPr algn="ctr"/>
            <a:r>
              <a:rPr lang="et-EE" sz="1400" b="1" dirty="0" smtClean="0"/>
              <a:t>Info toimainete ja </a:t>
            </a:r>
          </a:p>
          <a:p>
            <a:pPr algn="ctr"/>
            <a:r>
              <a:rPr lang="et-EE" sz="1400" b="1" dirty="0" smtClean="0"/>
              <a:t>lisaainete kohta</a:t>
            </a:r>
            <a:endParaRPr lang="et-EE" sz="1400" b="1" dirty="0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038600" y="5715000"/>
            <a:ext cx="609600" cy="3810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t-EE"/>
          </a:p>
        </p:txBody>
      </p:sp>
      <p:pic>
        <p:nvPicPr>
          <p:cNvPr id="2053" name="Picture 6" descr="C:\Documents and Settings\endla.kuura\My Documents\My Pictures\ohumärk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4211638" y="1844825"/>
            <a:ext cx="124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400" b="1" dirty="0">
                <a:solidFill>
                  <a:schemeClr val="hlink"/>
                </a:solidFill>
              </a:rPr>
              <a:t>R -laused</a:t>
            </a:r>
            <a:endParaRPr lang="en-GB" sz="1400" b="1" dirty="0">
              <a:solidFill>
                <a:schemeClr val="hlink"/>
              </a:solidFill>
            </a:endParaRP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211638" y="2204865"/>
            <a:ext cx="12144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400" b="1" dirty="0">
                <a:solidFill>
                  <a:schemeClr val="accent1"/>
                </a:solidFill>
              </a:rPr>
              <a:t>S -laused</a:t>
            </a:r>
            <a:endParaRPr lang="en-GB" sz="1400" b="1" dirty="0">
              <a:solidFill>
                <a:schemeClr val="accent1"/>
              </a:solidFill>
            </a:endParaRP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4211638" y="2492897"/>
            <a:ext cx="15033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400" b="1" dirty="0">
                <a:solidFill>
                  <a:schemeClr val="folHlink"/>
                </a:solidFill>
              </a:rPr>
              <a:t>Ühendlaused</a:t>
            </a:r>
            <a:endParaRPr lang="en-GB" sz="1400" b="1" dirty="0">
              <a:solidFill>
                <a:schemeClr val="folHlink"/>
              </a:solidFill>
            </a:endParaRP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4211638" y="2924944"/>
            <a:ext cx="1317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400" b="1" dirty="0"/>
              <a:t>Aine </a:t>
            </a:r>
            <a:r>
              <a:rPr lang="et-EE" sz="1400" b="1" dirty="0" err="1"/>
              <a:t>pH</a:t>
            </a:r>
            <a:endParaRPr lang="en-GB" sz="1400" b="1" dirty="0"/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3184525" y="4049713"/>
            <a:ext cx="946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1400" b="1"/>
              <a:t>Doseering</a:t>
            </a:r>
            <a:endParaRPr lang="en-GB" sz="1400" b="1"/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3641725" y="1077913"/>
            <a:ext cx="1865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1400" b="1" dirty="0"/>
              <a:t>Kemikaali </a:t>
            </a:r>
          </a:p>
          <a:p>
            <a:r>
              <a:rPr lang="et-EE" sz="1400" b="1" dirty="0"/>
              <a:t>kaubanduslik nimetus</a:t>
            </a:r>
            <a:endParaRPr lang="en-GB" sz="1400" b="1" dirty="0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4211638" y="4005064"/>
            <a:ext cx="1144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400" b="1" dirty="0"/>
              <a:t>Aine kogus</a:t>
            </a:r>
            <a:endParaRPr lang="en-GB" sz="1400" b="1" dirty="0"/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5029200" y="457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4953000" y="457200"/>
            <a:ext cx="251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400" b="1"/>
              <a:t>Turvakork</a:t>
            </a:r>
            <a:endParaRPr lang="en-GB" sz="1400" b="1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>
            <a:off x="4876800" y="60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t-EE"/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5715000" y="5638800"/>
            <a:ext cx="220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400" b="1"/>
              <a:t>Ohutunnus</a:t>
            </a:r>
            <a:endParaRPr lang="en-GB" sz="1400" b="1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>
            <a:off x="5562600" y="5791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t-EE"/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>
            <a:off x="3352800" y="64770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400" b="1"/>
              <a:t>Kombatav ohutunnus</a:t>
            </a:r>
            <a:endParaRPr lang="en-GB" sz="1400" b="1"/>
          </a:p>
        </p:txBody>
      </p:sp>
      <p:sp>
        <p:nvSpPr>
          <p:cNvPr id="2067" name="Line 22"/>
          <p:cNvSpPr>
            <a:spLocks noChangeShapeType="1"/>
          </p:cNvSpPr>
          <p:nvPr/>
        </p:nvSpPr>
        <p:spPr bwMode="auto">
          <a:xfrm flipV="1">
            <a:off x="4343400" y="617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t-EE"/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3276600" y="4648200"/>
            <a:ext cx="220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1400" b="1"/>
              <a:t>Aine tootja või maaletooja kontaktandmed</a:t>
            </a:r>
            <a:endParaRPr lang="en-GB" sz="1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Koristusainete hoidmine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Suletud ventileeritavas ruumis</a:t>
            </a:r>
          </a:p>
          <a:p>
            <a:r>
              <a:rPr lang="et-EE" dirty="0" smtClean="0"/>
              <a:t>Originaalpakendis, suletud anumates</a:t>
            </a:r>
          </a:p>
          <a:p>
            <a:r>
              <a:rPr lang="et-EE" dirty="0" smtClean="0"/>
              <a:t>Kasutuslahused markeeritud</a:t>
            </a:r>
          </a:p>
          <a:p>
            <a:r>
              <a:rPr lang="et-EE" dirty="0" smtClean="0"/>
              <a:t>Turvalisussertifikaadid ja tootekaardid kaustas</a:t>
            </a:r>
          </a:p>
          <a:p>
            <a:r>
              <a:rPr lang="et-EE" dirty="0" smtClean="0"/>
              <a:t>Doseerimistabelid kaustas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8550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pH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/>
              <a:t>Rahvusvaheline sümbol, mis näitab aine reaktsiooni ehk happelisust</a:t>
            </a:r>
          </a:p>
          <a:p>
            <a:r>
              <a:rPr lang="et-EE"/>
              <a:t>pH numbrilised näidud on 0 –14</a:t>
            </a:r>
          </a:p>
          <a:p>
            <a:r>
              <a:rPr lang="et-EE"/>
              <a:t>pH numbri järgi saame otsustada:</a:t>
            </a:r>
          </a:p>
          <a:p>
            <a:pPr lvl="1"/>
            <a:r>
              <a:rPr lang="et-EE"/>
              <a:t>Millist mustust aine eemaldab</a:t>
            </a:r>
          </a:p>
          <a:p>
            <a:pPr lvl="1"/>
            <a:r>
              <a:rPr lang="et-EE"/>
              <a:t>Kas aine on ohtlik pindadele ja kätele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t-EE"/>
              <a:t>pH tabel</a:t>
            </a:r>
            <a:endParaRPr lang="en-GB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07704" y="692696"/>
            <a:ext cx="576064" cy="5544616"/>
          </a:xfrm>
          <a:prstGeom prst="rect">
            <a:avLst/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2771800" y="2996952"/>
            <a:ext cx="609600" cy="914400"/>
          </a:xfrm>
          <a:prstGeom prst="righ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8198" name="AutoShape 6"/>
          <p:cNvSpPr>
            <a:spLocks/>
          </p:cNvSpPr>
          <p:nvPr/>
        </p:nvSpPr>
        <p:spPr bwMode="auto">
          <a:xfrm>
            <a:off x="2771800" y="3933056"/>
            <a:ext cx="609600" cy="2520280"/>
          </a:xfrm>
          <a:prstGeom prst="rightBrace">
            <a:avLst>
              <a:gd name="adj1" fmla="val 281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8199" name="AutoShape 7"/>
          <p:cNvSpPr>
            <a:spLocks/>
          </p:cNvSpPr>
          <p:nvPr/>
        </p:nvSpPr>
        <p:spPr bwMode="auto">
          <a:xfrm>
            <a:off x="2771800" y="764704"/>
            <a:ext cx="609600" cy="2209800"/>
          </a:xfrm>
          <a:prstGeom prst="rightBrace">
            <a:avLst>
              <a:gd name="adj1" fmla="val 30208"/>
              <a:gd name="adj2" fmla="val 5065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t-EE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35896" y="1565275"/>
            <a:ext cx="46805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t-EE" dirty="0" smtClean="0"/>
              <a:t>Aluselised puhastusained </a:t>
            </a:r>
            <a:r>
              <a:rPr lang="et-EE" dirty="0" err="1"/>
              <a:t>pH</a:t>
            </a:r>
            <a:r>
              <a:rPr lang="et-EE" dirty="0"/>
              <a:t> 8 -14</a:t>
            </a:r>
            <a:endParaRPr lang="en-GB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635896" y="3089275"/>
            <a:ext cx="41044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t-EE" dirty="0"/>
              <a:t>Neutraalsed puhastusained </a:t>
            </a:r>
            <a:r>
              <a:rPr lang="et-EE" dirty="0" err="1"/>
              <a:t>pH</a:t>
            </a:r>
            <a:r>
              <a:rPr lang="et-EE" dirty="0"/>
              <a:t> 6-8</a:t>
            </a:r>
            <a:endParaRPr lang="en-GB" dirty="0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707904" y="4613275"/>
            <a:ext cx="4536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t-EE" dirty="0"/>
              <a:t>Happelised puhastusained </a:t>
            </a:r>
            <a:r>
              <a:rPr lang="et-EE" dirty="0" err="1"/>
              <a:t>pH</a:t>
            </a:r>
            <a:r>
              <a:rPr lang="et-EE" dirty="0"/>
              <a:t> 0 -6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692696"/>
            <a:ext cx="576064" cy="57763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400" dirty="0" smtClean="0"/>
              <a:t>14</a:t>
            </a:r>
          </a:p>
          <a:p>
            <a:r>
              <a:rPr lang="et-EE" sz="2400" dirty="0" smtClean="0"/>
              <a:t>13</a:t>
            </a:r>
          </a:p>
          <a:p>
            <a:r>
              <a:rPr lang="et-EE" sz="2400" dirty="0" smtClean="0"/>
              <a:t>12</a:t>
            </a:r>
          </a:p>
          <a:p>
            <a:r>
              <a:rPr lang="et-EE" sz="2400" dirty="0" smtClean="0"/>
              <a:t>11</a:t>
            </a:r>
          </a:p>
          <a:p>
            <a:r>
              <a:rPr lang="et-EE" sz="2400" dirty="0" smtClean="0"/>
              <a:t>10</a:t>
            </a:r>
          </a:p>
          <a:p>
            <a:r>
              <a:rPr lang="et-EE" sz="2400" dirty="0" smtClean="0"/>
              <a:t>9</a:t>
            </a:r>
          </a:p>
          <a:p>
            <a:r>
              <a:rPr lang="et-EE" sz="2400" dirty="0" smtClean="0"/>
              <a:t>8</a:t>
            </a:r>
          </a:p>
          <a:p>
            <a:r>
              <a:rPr lang="et-EE" sz="2400" dirty="0" smtClean="0"/>
              <a:t>7</a:t>
            </a:r>
          </a:p>
          <a:p>
            <a:r>
              <a:rPr lang="et-EE" sz="2400" dirty="0" smtClean="0"/>
              <a:t>6</a:t>
            </a:r>
          </a:p>
          <a:p>
            <a:r>
              <a:rPr lang="et-EE" sz="2400" dirty="0" smtClean="0"/>
              <a:t>5</a:t>
            </a:r>
          </a:p>
          <a:p>
            <a:r>
              <a:rPr lang="et-EE" sz="2400" dirty="0" smtClean="0"/>
              <a:t>4</a:t>
            </a:r>
          </a:p>
          <a:p>
            <a:r>
              <a:rPr lang="et-EE" sz="2400" dirty="0" smtClean="0"/>
              <a:t>3</a:t>
            </a:r>
          </a:p>
          <a:p>
            <a:r>
              <a:rPr lang="et-EE" sz="2400" dirty="0" smtClean="0"/>
              <a:t>2</a:t>
            </a:r>
          </a:p>
          <a:p>
            <a:r>
              <a:rPr lang="et-EE" sz="2400" dirty="0" smtClean="0"/>
              <a:t>1</a:t>
            </a:r>
          </a:p>
          <a:p>
            <a:r>
              <a:rPr lang="et-EE" sz="2400" dirty="0" smtClean="0"/>
              <a:t>0</a:t>
            </a:r>
            <a:endParaRPr lang="et-EE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mtClean="0"/>
              <a:t>Neutraalsed puhastusained </a:t>
            </a:r>
            <a:br>
              <a:rPr lang="et-EE" smtClean="0"/>
            </a:br>
            <a:r>
              <a:rPr lang="et-EE" smtClean="0"/>
              <a:t>pH 6-8</a:t>
            </a:r>
            <a:endParaRPr lang="en-GB"/>
          </a:p>
        </p:txBody>
      </p:sp>
      <p:graphicFrame>
        <p:nvGraphicFramePr>
          <p:cNvPr id="9" name="Sisu kohatäide 8"/>
          <p:cNvGraphicFramePr>
            <a:graphicFrameLocks noGrp="1"/>
          </p:cNvGraphicFramePr>
          <p:nvPr>
            <p:ph sz="quarter" idx="1"/>
          </p:nvPr>
        </p:nvGraphicFramePr>
        <p:xfrm>
          <a:off x="971600" y="1340768"/>
          <a:ext cx="79208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Mõisted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Detergent</a:t>
            </a:r>
            <a:r>
              <a:rPr lang="et-EE" dirty="0" smtClean="0"/>
              <a:t> – üldnimetus sünteetilisi pindaktiivseid aineid sisaldavate puhastusainete kohta</a:t>
            </a:r>
          </a:p>
          <a:p>
            <a:r>
              <a:rPr lang="et-EE" dirty="0" smtClean="0"/>
              <a:t>Toimaine – hape, alus, lahusti jne, mis annab puhastusainele konkreetse toime</a:t>
            </a:r>
          </a:p>
          <a:p>
            <a:r>
              <a:rPr lang="et-EE" dirty="0" smtClean="0"/>
              <a:t>Kontsentraat – toimaineid umbes 85%, vett 15% (sellest valmistatakse kasutuslahus)</a:t>
            </a:r>
          </a:p>
          <a:p>
            <a:r>
              <a:rPr lang="et-EE" dirty="0" smtClean="0"/>
              <a:t>Kasutuslahus – veega </a:t>
            </a:r>
            <a:r>
              <a:rPr lang="et-EE" dirty="0"/>
              <a:t>l</a:t>
            </a:r>
            <a:r>
              <a:rPr lang="et-EE" dirty="0" smtClean="0"/>
              <a:t>ahjendatud puhastusaine, mis on pinnale kandmiseks valmis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647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Neutraalsete puhastusainete kasutamine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Doseeritakse vastavalt juhendile</a:t>
            </a:r>
          </a:p>
          <a:p>
            <a:pPr>
              <a:lnSpc>
                <a:spcPct val="90000"/>
              </a:lnSpc>
            </a:pPr>
            <a:r>
              <a:rPr lang="et-EE" dirty="0"/>
              <a:t>Kontsentraati kasutatakse plekkide eemaldamiseks</a:t>
            </a:r>
          </a:p>
          <a:p>
            <a:pPr>
              <a:lnSpc>
                <a:spcPct val="90000"/>
              </a:lnSpc>
            </a:pPr>
            <a:r>
              <a:rPr lang="et-EE" dirty="0"/>
              <a:t>Õige kasutamise korral ei vaja pinnad loputamist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Lahustipõhiseid ja desinfitseerivaid neutraalseid </a:t>
            </a:r>
            <a:r>
              <a:rPr lang="et-EE" dirty="0"/>
              <a:t>puhastusaineid kasutades on soovitav </a:t>
            </a:r>
            <a:r>
              <a:rPr lang="et-EE" dirty="0" smtClean="0"/>
              <a:t>kanda </a:t>
            </a:r>
            <a:r>
              <a:rPr lang="et-EE" dirty="0"/>
              <a:t>kaitsekindaid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28600"/>
            <a:ext cx="7050360" cy="1371600"/>
          </a:xfrm>
        </p:spPr>
        <p:txBody>
          <a:bodyPr>
            <a:normAutofit/>
          </a:bodyPr>
          <a:lstStyle/>
          <a:p>
            <a:r>
              <a:rPr lang="et-EE" dirty="0" smtClean="0"/>
              <a:t>Aluselised </a:t>
            </a:r>
            <a:r>
              <a:rPr lang="et-EE" dirty="0"/>
              <a:t>puhastusained</a:t>
            </a:r>
            <a:br>
              <a:rPr lang="et-EE" dirty="0"/>
            </a:br>
            <a:r>
              <a:rPr lang="et-EE" dirty="0" err="1"/>
              <a:t>pH</a:t>
            </a:r>
            <a:r>
              <a:rPr lang="et-EE" dirty="0"/>
              <a:t> üle 8</a:t>
            </a:r>
            <a:endParaRPr lang="en-GB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8" y="1600200"/>
            <a:ext cx="7414592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t-EE" sz="2800" dirty="0" err="1" smtClean="0"/>
              <a:t>pH</a:t>
            </a:r>
            <a:r>
              <a:rPr lang="et-EE" sz="2800" dirty="0" smtClean="0"/>
              <a:t> 8- 10 aluselisi aineid kasutatakse igapäevases koristamises</a:t>
            </a:r>
          </a:p>
          <a:p>
            <a:pPr>
              <a:lnSpc>
                <a:spcPct val="90000"/>
              </a:lnSpc>
            </a:pPr>
            <a:r>
              <a:rPr lang="et-EE" sz="2800" dirty="0" err="1" smtClean="0"/>
              <a:t>pH</a:t>
            </a:r>
            <a:r>
              <a:rPr lang="et-EE" sz="2800" dirty="0" smtClean="0"/>
              <a:t> üle 10 on põhipuhastusained- ahjude, grillide puhastamiseks,  nõude masinpesuained, vahaeemaldusained, pesuained</a:t>
            </a:r>
            <a:endParaRPr lang="et-EE" sz="2800" dirty="0"/>
          </a:p>
          <a:p>
            <a:pPr>
              <a:lnSpc>
                <a:spcPct val="90000"/>
              </a:lnSpc>
            </a:pPr>
            <a:r>
              <a:rPr lang="et-EE" sz="2800" dirty="0"/>
              <a:t>Kasutatakse siis, kui neutraalsete puhastusainete kasutamine ei anna tulemusi</a:t>
            </a:r>
          </a:p>
          <a:p>
            <a:pPr>
              <a:lnSpc>
                <a:spcPct val="90000"/>
              </a:lnSpc>
            </a:pPr>
            <a:r>
              <a:rPr lang="et-EE" sz="2800" dirty="0"/>
              <a:t>Eemaldavad rasket paakunud mustust</a:t>
            </a:r>
          </a:p>
          <a:p>
            <a:pPr>
              <a:lnSpc>
                <a:spcPct val="90000"/>
              </a:lnSpc>
            </a:pPr>
            <a:r>
              <a:rPr lang="et-EE" sz="2800" dirty="0" err="1"/>
              <a:t>pH</a:t>
            </a:r>
            <a:r>
              <a:rPr lang="et-EE" sz="2800" dirty="0"/>
              <a:t> vastavalt pinnakattematerjalile</a:t>
            </a:r>
          </a:p>
          <a:p>
            <a:pPr>
              <a:lnSpc>
                <a:spcPct val="90000"/>
              </a:lnSpc>
            </a:pPr>
            <a:r>
              <a:rPr lang="et-EE" sz="2800" dirty="0"/>
              <a:t>Vajalik täpne doseerimine, toimeajast kinnipidamine</a:t>
            </a:r>
          </a:p>
          <a:p>
            <a:pPr>
              <a:lnSpc>
                <a:spcPct val="90000"/>
              </a:lnSpc>
            </a:pPr>
            <a:r>
              <a:rPr lang="et-EE" sz="2800" dirty="0" err="1"/>
              <a:t>pH</a:t>
            </a:r>
            <a:r>
              <a:rPr lang="et-EE" sz="2800" dirty="0"/>
              <a:t> üle 10 puhastusained eeldavad kaitsekinnaste kasutamist</a:t>
            </a:r>
          </a:p>
          <a:p>
            <a:pPr>
              <a:lnSpc>
                <a:spcPct val="90000"/>
              </a:lnSpc>
            </a:pPr>
            <a:r>
              <a:rPr lang="et-EE" sz="2800" dirty="0"/>
              <a:t>Pinnad vajavad loputamist</a:t>
            </a:r>
            <a:endParaRPr lang="en-GB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Happelised puhastusained</a:t>
            </a:r>
            <a:br>
              <a:rPr lang="et-EE"/>
            </a:br>
            <a:r>
              <a:rPr lang="et-EE"/>
              <a:t>pH alla 6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t-EE" dirty="0" err="1"/>
              <a:t>Veesetete</a:t>
            </a:r>
            <a:r>
              <a:rPr lang="et-EE" dirty="0"/>
              <a:t> tekkimist takistavad ained </a:t>
            </a:r>
            <a:r>
              <a:rPr lang="et-EE" dirty="0" err="1"/>
              <a:t>pH</a:t>
            </a:r>
            <a:r>
              <a:rPr lang="et-EE" dirty="0"/>
              <a:t> 5-6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Profülaktilised ained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Kasutatakse näiteks pesumasinates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Eeldavad pidevat kasutamist</a:t>
            </a:r>
          </a:p>
          <a:p>
            <a:pPr>
              <a:lnSpc>
                <a:spcPct val="90000"/>
              </a:lnSpc>
            </a:pPr>
            <a:r>
              <a:rPr lang="et-EE" dirty="0" err="1"/>
              <a:t>Veesetteid</a:t>
            </a:r>
            <a:r>
              <a:rPr lang="et-EE" dirty="0"/>
              <a:t> eemaldavad ained </a:t>
            </a:r>
            <a:r>
              <a:rPr lang="et-EE" dirty="0" err="1"/>
              <a:t>pH</a:t>
            </a:r>
            <a:r>
              <a:rPr lang="et-EE" dirty="0"/>
              <a:t> 2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Eemaldavad juba tekkinud </a:t>
            </a:r>
            <a:r>
              <a:rPr lang="et-EE" dirty="0" smtClean="0"/>
              <a:t>setteid</a:t>
            </a:r>
            <a:endParaRPr lang="et-EE" dirty="0"/>
          </a:p>
          <a:p>
            <a:pPr lvl="1">
              <a:lnSpc>
                <a:spcPct val="90000"/>
              </a:lnSpc>
            </a:pPr>
            <a:r>
              <a:rPr lang="et-EE" dirty="0"/>
              <a:t>Kasutatakse ainult vajadusel</a:t>
            </a:r>
          </a:p>
          <a:p>
            <a:pPr lvl="1">
              <a:lnSpc>
                <a:spcPct val="90000"/>
              </a:lnSpc>
            </a:pPr>
            <a:r>
              <a:rPr lang="et-EE" dirty="0" err="1"/>
              <a:t>pH</a:t>
            </a:r>
            <a:r>
              <a:rPr lang="et-EE" dirty="0"/>
              <a:t> vastavalt </a:t>
            </a:r>
            <a:r>
              <a:rPr lang="et-EE" dirty="0" smtClean="0"/>
              <a:t>pinnakattematerjalile</a:t>
            </a:r>
          </a:p>
        </p:txBody>
      </p:sp>
    </p:spTree>
    <p:extLst>
      <p:ext uri="{BB962C8B-B14F-4D97-AF65-F5344CB8AC3E}">
        <p14:creationId xmlns:p14="http://schemas.microsoft.com/office/powerpoint/2010/main" val="134738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Happeliste puhastusainete kasutamine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Enne happeliste ainete kasutamist tehakse pinnad veega märjaks</a:t>
            </a:r>
          </a:p>
          <a:p>
            <a:r>
              <a:rPr lang="et-EE" dirty="0" smtClean="0"/>
              <a:t>Doseering </a:t>
            </a:r>
            <a:r>
              <a:rPr lang="et-EE" dirty="0"/>
              <a:t>vastavalt juhendile</a:t>
            </a:r>
          </a:p>
          <a:p>
            <a:r>
              <a:rPr lang="et-EE" dirty="0"/>
              <a:t>Segamisel veega- </a:t>
            </a:r>
            <a:r>
              <a:rPr lang="et-EE" dirty="0" smtClean="0"/>
              <a:t>enne vesi, siis happeline aine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Kloori ja hapete segamisel tekivad mürgised aurud – vältida!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Kui pinnalt on vaja eemaldada setted ja mikroobid – enne setted happeliste ainetega, siis loputamine veega, siis desinfitseeriva ainega, siis loputamine ja kuivatamine</a:t>
            </a:r>
            <a:endParaRPr lang="et-EE" dirty="0">
              <a:solidFill>
                <a:srgbClr val="FF0000"/>
              </a:solidFill>
            </a:endParaRPr>
          </a:p>
          <a:p>
            <a:r>
              <a:rPr lang="et-EE" dirty="0" err="1"/>
              <a:t>pH</a:t>
            </a:r>
            <a:r>
              <a:rPr lang="et-EE" dirty="0"/>
              <a:t> 2 ja alla selle on valel kasutamisel ohtlikud pindadele ja kätele</a:t>
            </a:r>
          </a:p>
          <a:p>
            <a:r>
              <a:rPr lang="et-EE" dirty="0"/>
              <a:t>Pinnad vajavad loputamist</a:t>
            </a:r>
          </a:p>
          <a:p>
            <a:r>
              <a:rPr lang="et-EE" dirty="0"/>
              <a:t>Tugevate hapete kasutamise järel pinnad neutraliseeritakse leeliselise puhastusainega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22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Tensiidid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Tensiidid on pindaktiivsed ained, mis jagunevad: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looduslik </a:t>
            </a:r>
            <a:r>
              <a:rPr lang="et-EE" dirty="0" err="1" smtClean="0"/>
              <a:t>tensiid</a:t>
            </a:r>
            <a:r>
              <a:rPr lang="et-EE" dirty="0" smtClean="0"/>
              <a:t> ehk seep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sünteetilised tensiidid, mida sünteesitakse põhiliselt naftast, põlevkivist </a:t>
            </a:r>
          </a:p>
          <a:p>
            <a:r>
              <a:rPr lang="et-EE" dirty="0" smtClean="0"/>
              <a:t>Tensiidid alandavad vee pindpinevust</a:t>
            </a:r>
          </a:p>
          <a:p>
            <a:r>
              <a:rPr lang="et-EE" dirty="0" smtClean="0"/>
              <a:t>Lagundavad mustust</a:t>
            </a:r>
          </a:p>
          <a:p>
            <a:r>
              <a:rPr lang="et-EE" dirty="0" smtClean="0"/>
              <a:t>Ei lase mustusel pinnale tagasi kinnituda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3138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Tensiidide omadused</a:t>
            </a: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sz="2400">
                <a:latin typeface="Arial" charset="0"/>
                <a:cs typeface="Arial" charset="0"/>
              </a:rPr>
              <a:t>Tensiidides olevad elektrilised osakesed võivad olla </a:t>
            </a:r>
            <a:r>
              <a:rPr lang="et-EE" sz="2400">
                <a:solidFill>
                  <a:schemeClr val="folHlink"/>
                </a:solidFill>
                <a:latin typeface="Arial" charset="0"/>
              </a:rPr>
              <a:t>negatiivse </a:t>
            </a:r>
            <a:r>
              <a:rPr lang="et-EE" sz="2400">
                <a:latin typeface="Arial" charset="0"/>
                <a:cs typeface="Arial" charset="0"/>
              </a:rPr>
              <a:t>või </a:t>
            </a:r>
            <a:r>
              <a:rPr lang="et-EE" sz="2400">
                <a:solidFill>
                  <a:srgbClr val="FF0000"/>
                </a:solidFill>
                <a:latin typeface="Arial" charset="0"/>
                <a:cs typeface="Arial" charset="0"/>
              </a:rPr>
              <a:t>positiivse</a:t>
            </a:r>
            <a:r>
              <a:rPr lang="et-EE" sz="2400">
                <a:latin typeface="Arial" charset="0"/>
                <a:cs typeface="Arial" charset="0"/>
              </a:rPr>
              <a:t> laenguga.</a:t>
            </a:r>
            <a:endParaRPr lang="en-GB" sz="2400">
              <a:cs typeface="Times New Roman" charset="0"/>
            </a:endParaRPr>
          </a:p>
          <a:p>
            <a:r>
              <a:rPr lang="et-EE" sz="2400">
                <a:solidFill>
                  <a:schemeClr val="folHlink"/>
                </a:solidFill>
                <a:latin typeface="Arial" charset="0"/>
                <a:cs typeface="Arial" charset="0"/>
              </a:rPr>
              <a:t> Negatiivse</a:t>
            </a:r>
            <a:r>
              <a:rPr lang="et-EE" sz="2400">
                <a:latin typeface="Arial" charset="0"/>
                <a:cs typeface="Arial" charset="0"/>
              </a:rPr>
              <a:t> laenguga ioonid on käsitsi tehtavate tööde jaoks mõeldud puhastusainetes (nõudepes</a:t>
            </a:r>
            <a:r>
              <a:rPr lang="et-EE" sz="2400">
                <a:latin typeface="Arial" charset="0"/>
              </a:rPr>
              <a:t>u</a:t>
            </a:r>
            <a:r>
              <a:rPr lang="et-EE" sz="2400">
                <a:latin typeface="Arial" charset="0"/>
                <a:cs typeface="Arial" charset="0"/>
              </a:rPr>
              <a:t>ained), sellised puhastusained vahutavad palju.</a:t>
            </a:r>
            <a:endParaRPr lang="en-GB" sz="2400">
              <a:cs typeface="Times New Roman" charset="0"/>
            </a:endParaRPr>
          </a:p>
          <a:p>
            <a:r>
              <a:rPr lang="et-EE" sz="2400">
                <a:latin typeface="Arial" charset="0"/>
                <a:cs typeface="Arial" charset="0"/>
              </a:rPr>
              <a:t> </a:t>
            </a:r>
            <a:r>
              <a:rPr lang="et-EE" sz="2400">
                <a:solidFill>
                  <a:srgbClr val="FF0000"/>
                </a:solidFill>
                <a:latin typeface="Arial" charset="0"/>
                <a:cs typeface="Arial" charset="0"/>
              </a:rPr>
              <a:t>Positiivse</a:t>
            </a:r>
            <a:r>
              <a:rPr lang="et-EE" sz="2400">
                <a:latin typeface="Arial" charset="0"/>
                <a:cs typeface="Arial" charset="0"/>
              </a:rPr>
              <a:t> laenguga ioonid on antistaatilise toimega ja desinfitseeriva toimega puhastusainetes.</a:t>
            </a:r>
            <a:endParaRPr lang="en-GB" sz="2400">
              <a:cs typeface="Times New Roman" charset="0"/>
            </a:endParaRPr>
          </a:p>
          <a:p>
            <a:r>
              <a:rPr lang="et-EE" sz="2400">
                <a:solidFill>
                  <a:srgbClr val="66FF66"/>
                </a:solidFill>
                <a:latin typeface="Arial" charset="0"/>
                <a:cs typeface="Arial" charset="0"/>
              </a:rPr>
              <a:t> </a:t>
            </a:r>
            <a:r>
              <a:rPr lang="en-GB" sz="2400">
                <a:solidFill>
                  <a:srgbClr val="66FF66"/>
                </a:solidFill>
                <a:latin typeface="Arial" charset="0"/>
                <a:cs typeface="Arial" charset="0"/>
              </a:rPr>
              <a:t>Ioonideta</a:t>
            </a:r>
            <a:r>
              <a:rPr lang="en-GB" sz="2400">
                <a:latin typeface="Arial" charset="0"/>
                <a:cs typeface="Arial" charset="0"/>
              </a:rPr>
              <a:t> tensiidid on masinpuhastuseks mõeldud puhastusainetes</a:t>
            </a:r>
            <a:r>
              <a:rPr lang="en-GB" sz="2400"/>
              <a:t> 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Endla Kuura</a:t>
            </a:r>
          </a:p>
        </p:txBody>
      </p:sp>
    </p:spTree>
    <p:extLst>
      <p:ext uri="{BB962C8B-B14F-4D97-AF65-F5344CB8AC3E}">
        <p14:creationId xmlns:p14="http://schemas.microsoft.com/office/powerpoint/2010/main" val="2914864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Sünteetilised tensiidid</a:t>
            </a: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/>
              <a:t>Sünteesitakse pidevalt juurde</a:t>
            </a:r>
          </a:p>
          <a:p>
            <a:r>
              <a:rPr lang="et-EE"/>
              <a:t>On igas sünteetilises puhastusaines</a:t>
            </a:r>
          </a:p>
          <a:p>
            <a:r>
              <a:rPr lang="et-EE"/>
              <a:t>Toimivad igasuguses keskkonnas</a:t>
            </a:r>
          </a:p>
          <a:p>
            <a:r>
              <a:rPr lang="et-EE"/>
              <a:t>Saab kasutada ka karedas vees</a:t>
            </a:r>
          </a:p>
          <a:p>
            <a:r>
              <a:rPr lang="et-EE"/>
              <a:t>Vahutavust saab reguleerida</a:t>
            </a:r>
          </a:p>
          <a:p>
            <a:r>
              <a:rPr lang="et-EE"/>
              <a:t>Lihtne loputada</a:t>
            </a:r>
          </a:p>
          <a:p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/>
              <a:t>Endla Kuura</a:t>
            </a:r>
          </a:p>
        </p:txBody>
      </p:sp>
    </p:spTree>
    <p:extLst>
      <p:ext uri="{BB962C8B-B14F-4D97-AF65-F5344CB8AC3E}">
        <p14:creationId xmlns:p14="http://schemas.microsoft.com/office/powerpoint/2010/main" val="3235954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Toimeained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Tensiidid</a:t>
            </a:r>
          </a:p>
          <a:p>
            <a:r>
              <a:rPr lang="et-EE" dirty="0" smtClean="0"/>
              <a:t>Alused/happed</a:t>
            </a:r>
            <a:endParaRPr lang="et-EE" dirty="0"/>
          </a:p>
          <a:p>
            <a:r>
              <a:rPr lang="et-EE" dirty="0"/>
              <a:t>Lahustid</a:t>
            </a:r>
          </a:p>
          <a:p>
            <a:r>
              <a:rPr lang="et-EE" dirty="0"/>
              <a:t>Desinfitseerivad ained</a:t>
            </a:r>
          </a:p>
          <a:p>
            <a:r>
              <a:rPr lang="et-EE" dirty="0"/>
              <a:t>Ensüümid</a:t>
            </a:r>
          </a:p>
          <a:p>
            <a:r>
              <a:rPr lang="et-EE" dirty="0" err="1"/>
              <a:t>Abrassiivid</a:t>
            </a:r>
            <a:endParaRPr lang="et-EE" dirty="0"/>
          </a:p>
          <a:p>
            <a:r>
              <a:rPr lang="et-EE" dirty="0"/>
              <a:t>Pleegitavad ained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52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Lisaained</a:t>
            </a:r>
            <a:br>
              <a:rPr lang="et-EE"/>
            </a:b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5616" y="1340768"/>
            <a:ext cx="7342584" cy="4755232"/>
          </a:xfrm>
        </p:spPr>
        <p:txBody>
          <a:bodyPr>
            <a:normAutofit lnSpcReduction="10000"/>
          </a:bodyPr>
          <a:lstStyle/>
          <a:p>
            <a:r>
              <a:rPr lang="et-EE" sz="2800" dirty="0"/>
              <a:t>Vee karedust vähendavad ained</a:t>
            </a:r>
          </a:p>
          <a:p>
            <a:r>
              <a:rPr lang="et-EE" sz="2800" dirty="0"/>
              <a:t>Puhverained</a:t>
            </a:r>
          </a:p>
          <a:p>
            <a:r>
              <a:rPr lang="et-EE" sz="2800" dirty="0"/>
              <a:t>Emulgaatorid</a:t>
            </a:r>
          </a:p>
          <a:p>
            <a:r>
              <a:rPr lang="et-EE" sz="2800" dirty="0"/>
              <a:t>Vahuregulaatorid</a:t>
            </a:r>
          </a:p>
          <a:p>
            <a:r>
              <a:rPr lang="et-EE" sz="2800" dirty="0"/>
              <a:t>Korrosioonitõrjeained</a:t>
            </a:r>
          </a:p>
          <a:p>
            <a:r>
              <a:rPr lang="et-EE" sz="2800" dirty="0"/>
              <a:t>Viskoossust suurendavad ained</a:t>
            </a:r>
          </a:p>
          <a:p>
            <a:r>
              <a:rPr lang="et-EE" sz="2800" dirty="0"/>
              <a:t>Nahahooldusained</a:t>
            </a:r>
          </a:p>
          <a:p>
            <a:r>
              <a:rPr lang="et-EE" sz="2800" dirty="0"/>
              <a:t>Säilivust parandavad ained</a:t>
            </a:r>
          </a:p>
          <a:p>
            <a:r>
              <a:rPr lang="et-EE" sz="2800" dirty="0"/>
              <a:t>Lõhna- ja värvained (asutustes lõhnatud ained)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5020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/>
              <a:t>Seebid ja seebipõhised puhastusained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/>
              <a:t>Tahked seebid (majapidamisseep, tualettseep, desinfitseeriv seep)</a:t>
            </a:r>
          </a:p>
          <a:p>
            <a:r>
              <a:rPr lang="et-EE"/>
              <a:t>Seebipulbrid, seebihelbed</a:t>
            </a:r>
          </a:p>
          <a:p>
            <a:r>
              <a:rPr lang="et-EE"/>
              <a:t>Vedelad seebid:</a:t>
            </a:r>
          </a:p>
          <a:p>
            <a:pPr lvl="1"/>
            <a:r>
              <a:rPr lang="et-EE"/>
              <a:t>Tualettseep (ainult käte pesemiseks)</a:t>
            </a:r>
          </a:p>
          <a:p>
            <a:pPr lvl="1"/>
            <a:r>
              <a:rPr lang="et-EE"/>
              <a:t>Roheline seep (tekstiilide pesemiseks ja taimekaitsetöödeks)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697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Vesi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Lahjendab puhastusainet vajaliku tasemeni</a:t>
            </a:r>
          </a:p>
          <a:p>
            <a:r>
              <a:rPr lang="et-EE" dirty="0" smtClean="0"/>
              <a:t>Niisutab puhastatavat pinda</a:t>
            </a:r>
          </a:p>
          <a:p>
            <a:r>
              <a:rPr lang="et-EE" dirty="0" smtClean="0"/>
              <a:t>Leotab mustust</a:t>
            </a:r>
          </a:p>
          <a:p>
            <a:r>
              <a:rPr lang="et-EE" dirty="0" smtClean="0"/>
              <a:t>Transpordib mustust</a:t>
            </a:r>
          </a:p>
          <a:p>
            <a:r>
              <a:rPr lang="et-EE" dirty="0" smtClean="0"/>
              <a:t>Loputab pindadelt puhastusaine ja mustuse jäägid</a:t>
            </a:r>
          </a:p>
          <a:p>
            <a:r>
              <a:rPr lang="et-EE" dirty="0" smtClean="0"/>
              <a:t>Teeb mehhaanilist tööd (survepesu)</a:t>
            </a:r>
          </a:p>
          <a:p>
            <a:r>
              <a:rPr lang="et-EE" dirty="0" smtClean="0"/>
              <a:t>Lahustab mustust (värske veri, sool, suhkur, lahjendatud mahlad)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22037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Doseerimisvahendid</a:t>
            </a:r>
            <a:endParaRPr lang="et-EE" dirty="0"/>
          </a:p>
        </p:txBody>
      </p:sp>
      <p:sp>
        <p:nvSpPr>
          <p:cNvPr id="2" name="Sisu kohatäid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Skaalaga ämber</a:t>
            </a:r>
          </a:p>
          <a:p>
            <a:r>
              <a:rPr lang="et-EE" dirty="0" smtClean="0"/>
              <a:t>Mõõdustikuga liitrine veekann</a:t>
            </a:r>
          </a:p>
          <a:p>
            <a:r>
              <a:rPr lang="et-EE" dirty="0" smtClean="0"/>
              <a:t>Milliliiter-mõõdustikuga anumad</a:t>
            </a:r>
          </a:p>
          <a:p>
            <a:r>
              <a:rPr lang="et-EE" dirty="0" smtClean="0"/>
              <a:t>Doseerimissüsteemid</a:t>
            </a:r>
          </a:p>
          <a:p>
            <a:r>
              <a:rPr lang="et-EE" dirty="0" smtClean="0"/>
              <a:t>Pihustuspudel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6183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Mõõtühikud </a:t>
            </a:r>
            <a:endParaRPr lang="et-EE" dirty="0"/>
          </a:p>
        </p:txBody>
      </p:sp>
      <p:sp>
        <p:nvSpPr>
          <p:cNvPr id="2" name="Sisu kohatäid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Milliliiter (ml)</a:t>
            </a:r>
          </a:p>
          <a:p>
            <a:r>
              <a:rPr lang="et-EE" dirty="0" smtClean="0"/>
              <a:t>Detsiliiter (dl) =100 milliliitrit</a:t>
            </a:r>
          </a:p>
          <a:p>
            <a:r>
              <a:rPr lang="et-EE" dirty="0" smtClean="0"/>
              <a:t>Liiter (l) = 1000 milliliitrit</a:t>
            </a:r>
          </a:p>
          <a:p>
            <a:r>
              <a:rPr lang="et-EE" dirty="0" smtClean="0"/>
              <a:t>Liiter =10 detsiliitrit</a:t>
            </a:r>
          </a:p>
          <a:p>
            <a:r>
              <a:rPr lang="et-EE" dirty="0" smtClean="0"/>
              <a:t>1% = 1 ml/100 ml </a:t>
            </a:r>
          </a:p>
          <a:p>
            <a:r>
              <a:rPr lang="et-EE" dirty="0" smtClean="0"/>
              <a:t>2% = 2 ml/100 ml</a:t>
            </a:r>
          </a:p>
          <a:p>
            <a:r>
              <a:rPr lang="et-EE" smtClean="0"/>
              <a:t>10% = 10 ml/100 ml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01060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Tööjuhend </a:t>
            </a:r>
            <a:endParaRPr lang="et-EE" dirty="0"/>
          </a:p>
        </p:txBody>
      </p:sp>
      <p:sp>
        <p:nvSpPr>
          <p:cNvPr id="2" name="Sisu kohatäid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Leia vajalik puhastusaine</a:t>
            </a:r>
          </a:p>
          <a:p>
            <a:r>
              <a:rPr lang="et-EE" dirty="0" smtClean="0"/>
              <a:t>Leia doseerimisvahendid</a:t>
            </a:r>
          </a:p>
          <a:p>
            <a:r>
              <a:rPr lang="et-EE" dirty="0" smtClean="0"/>
              <a:t>Leia pakendilt doseering</a:t>
            </a:r>
          </a:p>
          <a:p>
            <a:r>
              <a:rPr lang="et-EE" dirty="0" smtClean="0"/>
              <a:t>Mõtle, palju töölahust vajad</a:t>
            </a:r>
          </a:p>
          <a:p>
            <a:r>
              <a:rPr lang="et-EE" dirty="0" smtClean="0"/>
              <a:t>Arvuta doseering</a:t>
            </a:r>
          </a:p>
          <a:p>
            <a:r>
              <a:rPr lang="et-EE" dirty="0" smtClean="0"/>
              <a:t>Mõõda vesi</a:t>
            </a:r>
          </a:p>
          <a:p>
            <a:r>
              <a:rPr lang="et-EE" dirty="0" smtClean="0"/>
              <a:t>Mõõda puhastusaine ja lisa veele</a:t>
            </a:r>
          </a:p>
          <a:p>
            <a:r>
              <a:rPr lang="et-EE" dirty="0" smtClean="0"/>
              <a:t>Loputa doseerimisvahend puhta veega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74673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Puhastusainete doseerimine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Töölahuse valmistamine etteantud juhendi järgi</a:t>
            </a:r>
          </a:p>
          <a:p>
            <a:pPr>
              <a:lnSpc>
                <a:spcPct val="90000"/>
              </a:lnSpc>
            </a:pPr>
            <a:r>
              <a:rPr lang="et-EE"/>
              <a:t>Antud protsendi järgi</a:t>
            </a:r>
          </a:p>
          <a:p>
            <a:pPr lvl="1">
              <a:lnSpc>
                <a:spcPct val="90000"/>
              </a:lnSpc>
            </a:pPr>
            <a:r>
              <a:rPr lang="et-EE"/>
              <a:t>Valmista 5% lahus</a:t>
            </a:r>
          </a:p>
          <a:p>
            <a:pPr>
              <a:lnSpc>
                <a:spcPct val="90000"/>
              </a:lnSpc>
            </a:pPr>
            <a:r>
              <a:rPr lang="et-EE"/>
              <a:t>Antud suhtarvu järgi</a:t>
            </a:r>
          </a:p>
          <a:p>
            <a:pPr lvl="1">
              <a:lnSpc>
                <a:spcPct val="90000"/>
              </a:lnSpc>
            </a:pPr>
            <a:r>
              <a:rPr lang="et-EE"/>
              <a:t>Valmista lahus 1/50</a:t>
            </a:r>
          </a:p>
          <a:p>
            <a:pPr>
              <a:lnSpc>
                <a:spcPct val="90000"/>
              </a:lnSpc>
            </a:pPr>
            <a:r>
              <a:rPr lang="et-EE"/>
              <a:t>Milliliitrit liitrile</a:t>
            </a:r>
          </a:p>
          <a:p>
            <a:pPr lvl="1">
              <a:lnSpc>
                <a:spcPct val="90000"/>
              </a:lnSpc>
            </a:pPr>
            <a:r>
              <a:rPr lang="et-EE"/>
              <a:t>50 milliliitrit 5 liitri vee kohta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12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Üledoseerimise tagajärjed</a:t>
            </a:r>
            <a:endParaRPr lang="et-EE" dirty="0"/>
          </a:p>
        </p:txBody>
      </p:sp>
      <p:sp>
        <p:nvSpPr>
          <p:cNvPr id="2" name="Sisu kohatäide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Üledoseeritud töölahus vahutab</a:t>
            </a:r>
          </a:p>
          <a:p>
            <a:r>
              <a:rPr lang="et-EE" dirty="0" smtClean="0"/>
              <a:t>Pinnad jäävad peale puhastamist hallid</a:t>
            </a:r>
          </a:p>
          <a:p>
            <a:r>
              <a:rPr lang="et-EE" dirty="0" smtClean="0"/>
              <a:t>Pinnad vajavad täiendavat loputamist</a:t>
            </a:r>
          </a:p>
          <a:p>
            <a:r>
              <a:rPr lang="et-EE" dirty="0" smtClean="0"/>
              <a:t>Raha kulub asjatult</a:t>
            </a:r>
          </a:p>
          <a:p>
            <a:r>
              <a:rPr lang="et-EE" dirty="0" smtClean="0"/>
              <a:t>Saastame keskkonda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43956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Doseerimispumbad</a:t>
            </a:r>
            <a:endParaRPr lang="en-GB"/>
          </a:p>
        </p:txBody>
      </p:sp>
      <p:pic>
        <p:nvPicPr>
          <p:cNvPr id="30729" name="Picture 1033" descr="C:\Documents and Settings\endla.kuura\My Documents\My Pictures\Ebeta 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981200"/>
            <a:ext cx="30861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3" name="Rectangle 102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t-EE" sz="2400" dirty="0"/>
              <a:t>Kasutatakse puhastusaine pudelil või kanistril</a:t>
            </a:r>
          </a:p>
          <a:p>
            <a:r>
              <a:rPr lang="et-EE" sz="2400" dirty="0"/>
              <a:t>Üks vajutus annab </a:t>
            </a:r>
            <a:r>
              <a:rPr lang="et-EE" sz="2400" dirty="0" smtClean="0"/>
              <a:t>10 või 5 </a:t>
            </a:r>
            <a:r>
              <a:rPr lang="et-EE" sz="2400" dirty="0"/>
              <a:t>ml puhastusainet</a:t>
            </a:r>
          </a:p>
          <a:p>
            <a:r>
              <a:rPr lang="et-EE" sz="2400" dirty="0"/>
              <a:t>Võimalik kasutada nii pihustuspudelite täitmiseks kui ka suuremate koguste töölahuse valmistamiseks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3372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09600"/>
            <a:ext cx="7270576" cy="1143000"/>
          </a:xfrm>
        </p:spPr>
        <p:txBody>
          <a:bodyPr/>
          <a:lstStyle/>
          <a:p>
            <a:r>
              <a:rPr lang="et-EE" dirty="0" err="1"/>
              <a:t>Doseerimis</a:t>
            </a:r>
            <a:r>
              <a:rPr lang="et-EE" dirty="0"/>
              <a:t> - pihustuspudelid</a:t>
            </a:r>
            <a:endParaRPr lang="en-GB" dirty="0"/>
          </a:p>
        </p:txBody>
      </p:sp>
      <p:pic>
        <p:nvPicPr>
          <p:cNvPr id="32774" name="Picture 6" descr="C:\Documents and Settings\endla.kuura\My Documents\My Pictures\Ebeta6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95" y="1981200"/>
            <a:ext cx="211921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Koosneb:</a:t>
            </a:r>
          </a:p>
          <a:p>
            <a:pPr lvl="1">
              <a:lnSpc>
                <a:spcPct val="90000"/>
              </a:lnSpc>
            </a:pPr>
            <a:r>
              <a:rPr lang="et-EE" sz="2000"/>
              <a:t>Pihustist</a:t>
            </a:r>
          </a:p>
          <a:p>
            <a:pPr lvl="1">
              <a:lnSpc>
                <a:spcPct val="90000"/>
              </a:lnSpc>
            </a:pPr>
            <a:r>
              <a:rPr lang="et-EE" sz="2000"/>
              <a:t>Kontsentraadipudelist</a:t>
            </a:r>
          </a:p>
          <a:p>
            <a:pPr lvl="1">
              <a:lnSpc>
                <a:spcPct val="90000"/>
              </a:lnSpc>
            </a:pPr>
            <a:r>
              <a:rPr lang="et-EE" sz="2000"/>
              <a:t>Veepudelist </a:t>
            </a:r>
          </a:p>
          <a:p>
            <a:pPr>
              <a:lnSpc>
                <a:spcPct val="90000"/>
              </a:lnSpc>
            </a:pPr>
            <a:r>
              <a:rPr lang="et-EE" sz="2400"/>
              <a:t>Pudelid on kergesti eemaldatavad</a:t>
            </a:r>
          </a:p>
          <a:p>
            <a:pPr>
              <a:lnSpc>
                <a:spcPct val="90000"/>
              </a:lnSpc>
            </a:pPr>
            <a:r>
              <a:rPr lang="et-EE" sz="2400"/>
              <a:t>Toodetakse erinevatele puhastusainetele</a:t>
            </a:r>
          </a:p>
          <a:p>
            <a:pPr>
              <a:lnSpc>
                <a:spcPct val="90000"/>
              </a:lnSpc>
            </a:pPr>
            <a:r>
              <a:rPr lang="et-EE" sz="2400"/>
              <a:t>Kasutatakse puhastuslahuse otse pinnale kandmiseks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326485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198568" cy="1143000"/>
          </a:xfrm>
        </p:spPr>
        <p:txBody>
          <a:bodyPr/>
          <a:lstStyle/>
          <a:p>
            <a:r>
              <a:rPr lang="et-EE" dirty="0"/>
              <a:t>Dosaatorid</a:t>
            </a:r>
            <a:endParaRPr lang="en-GB" dirty="0"/>
          </a:p>
        </p:txBody>
      </p:sp>
      <p:pic>
        <p:nvPicPr>
          <p:cNvPr id="33798" name="Picture 6" descr="C:\Documents and Settings\endla.kuura\My Documents\My Pictures\dosaator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2852936"/>
            <a:ext cx="3810000" cy="2324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t-EE" sz="2400"/>
              <a:t>Koosnevad:</a:t>
            </a:r>
          </a:p>
          <a:p>
            <a:pPr lvl="1"/>
            <a:r>
              <a:rPr lang="et-EE" sz="2000"/>
              <a:t>Puhastusaine anumast</a:t>
            </a:r>
          </a:p>
          <a:p>
            <a:pPr lvl="1"/>
            <a:r>
              <a:rPr lang="et-EE" sz="2000"/>
              <a:t>Pihustist</a:t>
            </a:r>
          </a:p>
          <a:p>
            <a:pPr lvl="1"/>
            <a:r>
              <a:rPr lang="et-EE" sz="2000"/>
              <a:t>Survevee ühendusest</a:t>
            </a:r>
          </a:p>
          <a:p>
            <a:pPr lvl="1"/>
            <a:r>
              <a:rPr lang="et-EE" sz="2000"/>
              <a:t>Käepidemest</a:t>
            </a:r>
          </a:p>
          <a:p>
            <a:r>
              <a:rPr lang="et-EE" sz="2400"/>
              <a:t>Saab reguleerida 0,8 – 10 % lahuse valmistamiseks</a:t>
            </a:r>
          </a:p>
          <a:p>
            <a:r>
              <a:rPr lang="et-EE" sz="2400"/>
              <a:t>Vajalik survevesi</a:t>
            </a:r>
          </a:p>
          <a:p>
            <a:r>
              <a:rPr lang="et-EE" sz="2400"/>
              <a:t>Töölahuse otse pinnale kandmiseks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709060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Lihtsad doseerimissüsteemid</a:t>
            </a: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/>
              <a:t>Ei vaja survevett ega elektriga ühendamist</a:t>
            </a:r>
          </a:p>
          <a:p>
            <a:r>
              <a:rPr lang="et-EE"/>
              <a:t>Võivad olla patareitoitega</a:t>
            </a:r>
          </a:p>
          <a:p>
            <a:r>
              <a:rPr lang="et-EE"/>
              <a:t>Võimalik reguleerida erinevatele doseeringutele</a:t>
            </a:r>
          </a:p>
          <a:p>
            <a:r>
              <a:rPr lang="et-EE"/>
              <a:t>Võimalik täita nii pihustuspudeleid kui valmistada suuri puhastuslahuse koguseid</a:t>
            </a:r>
          </a:p>
          <a:p>
            <a:r>
              <a:rPr lang="et-EE"/>
              <a:t>Lihtne kasutada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5047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09600"/>
            <a:ext cx="7342584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Näidised lihtsatest doseerimissüsteemidest </a:t>
            </a:r>
            <a:endParaRPr lang="en-GB" dirty="0"/>
          </a:p>
        </p:txBody>
      </p:sp>
      <p:pic>
        <p:nvPicPr>
          <p:cNvPr id="36870" name="Picture 6" descr="C:\Documents and Settings\endla.kuura\My Documents\My Pictures\Ebeta\Ebeta 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76" y="1981200"/>
            <a:ext cx="308224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71" name="Picture 7" descr="C:\Documents and Settings\endla.kuura\My Documents\My Pictures\Ebeta\Ebeta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1527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13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 kasutamine koristuses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Osa pinnakattematerjale on vee suhtes tundlikud</a:t>
            </a:r>
          </a:p>
          <a:p>
            <a:r>
              <a:rPr lang="et-EE" dirty="0" smtClean="0"/>
              <a:t>Rohke vee kasutamine muudab töötamise raskeks</a:t>
            </a:r>
          </a:p>
          <a:p>
            <a:r>
              <a:rPr lang="et-EE" dirty="0" smtClean="0"/>
              <a:t>Kaasaegne puhastusprotsess kasutab vett säästlikult</a:t>
            </a:r>
          </a:p>
          <a:p>
            <a:r>
              <a:rPr lang="et-EE" dirty="0" smtClean="0"/>
              <a:t>Vähese veega koristades tekib vähem vigu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88296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198568" cy="1143000"/>
          </a:xfrm>
        </p:spPr>
        <p:txBody>
          <a:bodyPr>
            <a:normAutofit/>
          </a:bodyPr>
          <a:lstStyle/>
          <a:p>
            <a:r>
              <a:rPr lang="et-EE" dirty="0"/>
              <a:t>Doseerimissüsteem nõudepesumasinale</a:t>
            </a:r>
            <a:endParaRPr lang="en-GB" dirty="0"/>
          </a:p>
        </p:txBody>
      </p:sp>
      <p:pic>
        <p:nvPicPr>
          <p:cNvPr id="37894" name="Picture 6" descr="C:\Documents and Settings\endla.kuura\My Documents\My Pictures\Ebeta\Ebeta 3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2060848"/>
            <a:ext cx="3417923" cy="34919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t-EE" sz="2800"/>
              <a:t>Kasutatakse tahket puhastusainet</a:t>
            </a:r>
          </a:p>
          <a:p>
            <a:r>
              <a:rPr lang="et-EE" sz="2800"/>
              <a:t>Ühendatakse surveveega</a:t>
            </a:r>
          </a:p>
          <a:p>
            <a:r>
              <a:rPr lang="et-EE" sz="2800"/>
              <a:t>Võimalik reguleerida doseeringut</a:t>
            </a:r>
          </a:p>
          <a:p>
            <a:r>
              <a:rPr lang="et-EE" sz="2800"/>
              <a:t>Automaatsüsteem 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11949349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609600"/>
            <a:ext cx="7198568" cy="1143000"/>
          </a:xfrm>
        </p:spPr>
        <p:txBody>
          <a:bodyPr/>
          <a:lstStyle/>
          <a:p>
            <a:r>
              <a:rPr lang="et-EE" dirty="0"/>
              <a:t>Suured doseerimissüsteemid</a:t>
            </a:r>
            <a:endParaRPr lang="en-GB" dirty="0"/>
          </a:p>
        </p:txBody>
      </p:sp>
      <p:pic>
        <p:nvPicPr>
          <p:cNvPr id="40966" name="Picture 6" descr="C:\Documents and Settings\endla.kuura\My Documents\My Pictures\Ebeta\Ebeta 5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622" y="1981200"/>
            <a:ext cx="2818356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400"/>
              <a:t>Neljale erinevale puhastusainele</a:t>
            </a:r>
          </a:p>
          <a:p>
            <a:r>
              <a:rPr lang="et-EE" sz="2400"/>
              <a:t>Puhastusained plastikpakendis</a:t>
            </a:r>
          </a:p>
          <a:p>
            <a:r>
              <a:rPr lang="et-EE" sz="2400"/>
              <a:t>Ühendatakse surveveega</a:t>
            </a:r>
          </a:p>
          <a:p>
            <a:r>
              <a:rPr lang="et-EE" sz="2400"/>
              <a:t>Võimalik doseeringut reguleerida</a:t>
            </a:r>
          </a:p>
          <a:p>
            <a:r>
              <a:rPr lang="et-EE" sz="2400"/>
              <a:t>Pihustuspudelite täitmine</a:t>
            </a:r>
          </a:p>
          <a:p>
            <a:r>
              <a:rPr lang="et-EE" sz="2400"/>
              <a:t>Suurte koguste valmistamine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5351413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 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Leia pinnakattele sobiv konkreetset mustust eemaldav puhastusaine</a:t>
            </a:r>
          </a:p>
          <a:p>
            <a:r>
              <a:rPr lang="et-EE" dirty="0" smtClean="0"/>
              <a:t>Tutvu pakendiga, tootekaardi ja ohutussertifikaadiga ja kasuta vajalikke ohutusmeetmeid</a:t>
            </a:r>
          </a:p>
          <a:p>
            <a:r>
              <a:rPr lang="et-EE" dirty="0" smtClean="0"/>
              <a:t>Doseeri juhendi järgi sobiv kogus kasutuslahust</a:t>
            </a:r>
          </a:p>
          <a:p>
            <a:r>
              <a:rPr lang="et-EE" dirty="0" smtClean="0"/>
              <a:t>Kui aine ei toimi, vaheta ainet, ära tee kangemaid kasutuslahuseid.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63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 omadused - pindpinevus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Pindpinevus on külma puhta vee omadus tõmbuda tilkadesse</a:t>
            </a:r>
          </a:p>
          <a:p>
            <a:r>
              <a:rPr lang="et-EE" dirty="0" smtClean="0"/>
              <a:t>Kõrge pindpinevusega vesi ei saa pinda puhastada</a:t>
            </a:r>
          </a:p>
          <a:p>
            <a:r>
              <a:rPr lang="et-EE" dirty="0" smtClean="0"/>
              <a:t>Pindpinevust saab alandada vett soojendades või lisades veel puhastusainet</a:t>
            </a:r>
          </a:p>
          <a:p>
            <a:endParaRPr lang="et-EE" dirty="0"/>
          </a:p>
          <a:p>
            <a:pPr marL="82296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2075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 omadused - karedus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Vee karedus tuleneb vees lahustunud sooladest</a:t>
            </a:r>
          </a:p>
          <a:p>
            <a:r>
              <a:rPr lang="et-EE" dirty="0" smtClean="0"/>
              <a:t>Vee karedust mõõdetakse kareduskraadides</a:t>
            </a:r>
          </a:p>
          <a:p>
            <a:r>
              <a:rPr lang="et-EE" dirty="0" smtClean="0"/>
              <a:t>Kare vesi tekitab keetmisel katlakivi</a:t>
            </a:r>
          </a:p>
          <a:p>
            <a:r>
              <a:rPr lang="et-EE" dirty="0" smtClean="0"/>
              <a:t>Pindadel seistes tekitab kare vesi setteid</a:t>
            </a:r>
          </a:p>
          <a:p>
            <a:r>
              <a:rPr lang="et-EE" dirty="0" smtClean="0"/>
              <a:t>Kareda veega puhastamisel läheb vaja rohkem puhastusainet, kui pehme veega puhastamisel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057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Koristusaine valikud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Puhastusained  - eemaldavad kindlat liiki mustust ja ruumi jääb kerge puhastusaine lõhn</a:t>
            </a:r>
          </a:p>
          <a:p>
            <a:r>
              <a:rPr lang="et-EE" dirty="0" smtClean="0"/>
              <a:t>Hooldusained – puhastavad pinna ja jätavad sellele kerge kaitsva kihi, mida pole vaja eemaldada</a:t>
            </a:r>
          </a:p>
          <a:p>
            <a:r>
              <a:rPr lang="et-EE" dirty="0" smtClean="0"/>
              <a:t>Kaitseained – kantakse eelnevalt puhastatud kuivale pinnale ja jätavad sellele kaitsva kihi, mis eemaldatakse enne uue kaitseaine kasutamist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751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Koristusainete märgistamine - ohumärgised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Uued valgel põhjal punase äärisega musta kujutisega märgised</a:t>
            </a:r>
          </a:p>
          <a:p>
            <a:r>
              <a:rPr lang="et-EE" dirty="0" smtClean="0"/>
              <a:t>Kui pakendil on ohumärgis: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lugeda hoolikalt kasutusjuhendit ja täita seda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kasutada isikukaitsevahendeid</a:t>
            </a:r>
          </a:p>
          <a:p>
            <a:pPr marL="82296" indent="0">
              <a:buNone/>
            </a:pPr>
            <a:r>
              <a:rPr lang="et-EE" dirty="0"/>
              <a:t> </a:t>
            </a:r>
            <a:r>
              <a:rPr lang="et-EE" dirty="0" smtClean="0"/>
              <a:t>- tutvuda tootekaardi ja turvalisus-sertifikaadiga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10766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34400"/>
          </a:xfrm>
        </p:spPr>
        <p:txBody>
          <a:bodyPr>
            <a:normAutofit/>
          </a:bodyPr>
          <a:lstStyle/>
          <a:p>
            <a:r>
              <a:rPr lang="et-EE" dirty="0" smtClean="0"/>
              <a:t>Ohumärgised </a:t>
            </a:r>
            <a:endParaRPr lang="et-EE" dirty="0"/>
          </a:p>
        </p:txBody>
      </p:sp>
      <p:sp>
        <p:nvSpPr>
          <p:cNvPr id="5" name="Sisu kohatäide 4"/>
          <p:cNvSpPr>
            <a:spLocks noGrp="1"/>
          </p:cNvSpPr>
          <p:nvPr>
            <p:ph sz="quarter" idx="1"/>
          </p:nvPr>
        </p:nvSpPr>
        <p:spPr>
          <a:xfrm>
            <a:off x="5276088" y="908720"/>
            <a:ext cx="3657600" cy="5278720"/>
          </a:xfrm>
        </p:spPr>
        <p:txBody>
          <a:bodyPr>
            <a:normAutofit/>
          </a:bodyPr>
          <a:lstStyle/>
          <a:p>
            <a:r>
              <a:rPr lang="et-EE" dirty="0" smtClean="0"/>
              <a:t>Tuleohtlik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Keskkonnaohtlik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Söövitav</a:t>
            </a:r>
          </a:p>
          <a:p>
            <a:endParaRPr lang="et-EE" dirty="0"/>
          </a:p>
          <a:p>
            <a:r>
              <a:rPr lang="et-EE" dirty="0" smtClean="0"/>
              <a:t>Ärritav</a:t>
            </a:r>
          </a:p>
          <a:p>
            <a:endParaRPr lang="et-EE" dirty="0"/>
          </a:p>
          <a:p>
            <a:r>
              <a:rPr lang="et-EE" dirty="0" smtClean="0"/>
              <a:t>Tugevalt ärritav</a:t>
            </a:r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980728"/>
            <a:ext cx="339090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700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i">
  <a:themeElements>
    <a:clrScheme name="Oriel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1138</Words>
  <Application>Microsoft Office PowerPoint</Application>
  <PresentationFormat>Ekraaniseanss (4:3)</PresentationFormat>
  <Paragraphs>287</Paragraphs>
  <Slides>42</Slides>
  <Notes>3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42</vt:i4>
      </vt:variant>
    </vt:vector>
  </HeadingPairs>
  <TitlesOfParts>
    <vt:vector size="43" baseType="lpstr">
      <vt:lpstr>Orieli</vt:lpstr>
      <vt:lpstr>Koristusained </vt:lpstr>
      <vt:lpstr>Mõisted </vt:lpstr>
      <vt:lpstr>Vesi </vt:lpstr>
      <vt:lpstr>Vee kasutamine koristuses</vt:lpstr>
      <vt:lpstr>Vee omadused - pindpinevus</vt:lpstr>
      <vt:lpstr>Vee omadused - karedus</vt:lpstr>
      <vt:lpstr>Koristusaine valikud</vt:lpstr>
      <vt:lpstr>Koristusainete märgistamine - ohumärgised</vt:lpstr>
      <vt:lpstr>Ohumärgised </vt:lpstr>
      <vt:lpstr>Lisaks ohumärgistele</vt:lpstr>
      <vt:lpstr>Esmaabi koristusaine valel kasutamisel</vt:lpstr>
      <vt:lpstr>Ökomärgised </vt:lpstr>
      <vt:lpstr>Kasutusmärgised </vt:lpstr>
      <vt:lpstr>Muud märgised</vt:lpstr>
      <vt:lpstr>PowerPointi esitlus</vt:lpstr>
      <vt:lpstr>Koristusainete hoidmine</vt:lpstr>
      <vt:lpstr>pH</vt:lpstr>
      <vt:lpstr>pH tabel</vt:lpstr>
      <vt:lpstr>Neutraalsed puhastusained  pH 6-8</vt:lpstr>
      <vt:lpstr>Neutraalsete puhastusainete kasutamine</vt:lpstr>
      <vt:lpstr>Aluselised puhastusained pH üle 8</vt:lpstr>
      <vt:lpstr>Happelised puhastusained pH alla 6</vt:lpstr>
      <vt:lpstr>Happeliste puhastusainete kasutamine</vt:lpstr>
      <vt:lpstr>Tensiidid </vt:lpstr>
      <vt:lpstr>Tensiidide omadused</vt:lpstr>
      <vt:lpstr>Sünteetilised tensiidid</vt:lpstr>
      <vt:lpstr>Toimeained</vt:lpstr>
      <vt:lpstr>Lisaained </vt:lpstr>
      <vt:lpstr>Seebid ja seebipõhised puhastusained</vt:lpstr>
      <vt:lpstr>Doseerimisvahendid</vt:lpstr>
      <vt:lpstr>Mõõtühikud </vt:lpstr>
      <vt:lpstr>Tööjuhend </vt:lpstr>
      <vt:lpstr>Puhastusainete doseerimine</vt:lpstr>
      <vt:lpstr>Üledoseerimise tagajärjed</vt:lpstr>
      <vt:lpstr>Doseerimispumbad</vt:lpstr>
      <vt:lpstr>Doseerimis - pihustuspudelid</vt:lpstr>
      <vt:lpstr>Dosaatorid</vt:lpstr>
      <vt:lpstr>Lihtsad doseerimissüsteemid</vt:lpstr>
      <vt:lpstr>Näidised lihtsatest doseerimissüsteemidest </vt:lpstr>
      <vt:lpstr>Doseerimissüsteem nõudepesumasinale</vt:lpstr>
      <vt:lpstr>Suured doseerimissüsteemid</vt:lpstr>
      <vt:lpstr>Kokkuvõtteks </vt:lpstr>
    </vt:vector>
  </TitlesOfParts>
  <Company>Pärnumaa Kutsehariduskeskus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Koristusained</dc:title>
  <dc:creator>endla.kuura</dc:creator>
  <cp:lastModifiedBy>endla.kuura</cp:lastModifiedBy>
  <cp:revision>24</cp:revision>
  <dcterms:created xsi:type="dcterms:W3CDTF">2013-01-08T11:56:34Z</dcterms:created>
  <dcterms:modified xsi:type="dcterms:W3CDTF">2013-01-16T10:38:19Z</dcterms:modified>
</cp:coreProperties>
</file>