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81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2" r:id="rId37"/>
    <p:sldId id="283" r:id="rId38"/>
    <p:sldId id="284" r:id="rId39"/>
    <p:sldId id="287" r:id="rId40"/>
    <p:sldId id="285" r:id="rId41"/>
    <p:sldId id="286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10" name="Ristkül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istkül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istkül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irgkon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irgkon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irgkon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irgkon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irgkon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irgkon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istkül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Jaluse kohatäid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9" name="Ristkül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irgkon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irgkon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irgkon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irgkon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irgkon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istkül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irgkon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2" name="Teksti kohatäid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14" name="Teksti kohatäid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6" name="Kuupäeva kohatäid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rgkon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8" name="Sirgkon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irgkon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irgkon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istkül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irgkon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u kohatäid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21" name="Kuupäeva kohatäid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22" name="Slaidinumbri kohatä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  <p:sp>
        <p:nvSpPr>
          <p:cNvPr id="23" name="Jaluse kohatäid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rgkon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10" name="Sirgkon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istkül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irgkon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irgkon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irgkon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Kuupäeva kohatäid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  <p:sp>
        <p:nvSpPr>
          <p:cNvPr id="21" name="Jaluse kohatäid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rgkon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37CF91-848D-4D6D-9593-58DDE5A0EC17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irgkon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irgkon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stkül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irgkon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98670F-1B36-46E6-B69F-43E0D549F684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otellitarbed.e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Hügieenitooted, koristustarvikud</a:t>
            </a:r>
            <a:r>
              <a:rPr lang="et-EE" dirty="0"/>
              <a:t> </a:t>
            </a:r>
            <a:r>
              <a:rPr lang="et-EE" dirty="0" smtClean="0"/>
              <a:t>ja</a:t>
            </a:r>
            <a:r>
              <a:rPr lang="et-EE" dirty="0" smtClean="0"/>
              <a:t> </a:t>
            </a:r>
            <a:r>
              <a:rPr lang="et-EE" dirty="0" smtClean="0"/>
              <a:t>-</a:t>
            </a:r>
            <a:r>
              <a:rPr lang="et-EE" dirty="0" smtClean="0"/>
              <a:t>masinad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t-EE" dirty="0" smtClean="0"/>
              <a:t>Koostas Endla </a:t>
            </a:r>
            <a:r>
              <a:rPr lang="et-EE" dirty="0" err="1" smtClean="0"/>
              <a:t>Kuura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4060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Majutusettevõtetele mõeldud </a:t>
            </a:r>
            <a:r>
              <a:rPr lang="et-EE" dirty="0" smtClean="0"/>
              <a:t>väike</a:t>
            </a:r>
            <a:r>
              <a:rPr lang="et-EE" dirty="0" smtClean="0"/>
              <a:t>tooted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Erinevad tootesarjad</a:t>
            </a:r>
          </a:p>
          <a:p>
            <a:r>
              <a:rPr lang="et-EE" dirty="0" smtClean="0"/>
              <a:t>Võimalik tellida hotellile oma tootesari</a:t>
            </a:r>
          </a:p>
          <a:p>
            <a:r>
              <a:rPr lang="et-EE" dirty="0" err="1" smtClean="0">
                <a:hlinkClick r:id="rId2"/>
              </a:rPr>
              <a:t>www.hotellitarbed.ee</a:t>
            </a: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err="1" smtClean="0"/>
              <a:t>Coast</a:t>
            </a:r>
            <a:r>
              <a:rPr lang="et-EE" dirty="0" smtClean="0"/>
              <a:t> sari                 </a:t>
            </a:r>
            <a:r>
              <a:rPr lang="et-EE" dirty="0" err="1" smtClean="0"/>
              <a:t>Luxen</a:t>
            </a:r>
            <a:r>
              <a:rPr lang="et-EE" dirty="0" smtClean="0"/>
              <a:t> sari         Tuulik  sari          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4" name="Pilt 3" descr="Co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2719851" cy="2039888"/>
          </a:xfrm>
          <a:prstGeom prst="rect">
            <a:avLst/>
          </a:prstGeom>
        </p:spPr>
      </p:pic>
      <p:pic>
        <p:nvPicPr>
          <p:cNvPr id="5" name="Pilt 4" descr="lux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140968"/>
            <a:ext cx="2016224" cy="2016224"/>
          </a:xfrm>
          <a:prstGeom prst="rect">
            <a:avLst/>
          </a:prstGeom>
        </p:spPr>
      </p:pic>
      <p:pic>
        <p:nvPicPr>
          <p:cNvPr id="6" name="Pilt 5" descr="tuul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14096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paberlapid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Ühekordsed</a:t>
            </a:r>
          </a:p>
          <a:p>
            <a:pPr marL="0" indent="0">
              <a:buNone/>
            </a:pPr>
            <a:r>
              <a:rPr lang="et-EE" dirty="0" smtClean="0"/>
              <a:t>Mugavad kasutada, ei kanna mustust laiali</a:t>
            </a:r>
          </a:p>
          <a:p>
            <a:r>
              <a:rPr lang="et-EE" dirty="0" smtClean="0"/>
              <a:t>Õlilinad. Kuivade vähemäärdunud pindade hoolduspuhastuseks. Hoitakse hermeetiliselt suletud pakendis. Enne kasutamist venitatakse lahti. Kasutatakse </a:t>
            </a:r>
            <a:r>
              <a:rPr lang="et-EE" dirty="0" err="1" smtClean="0"/>
              <a:t>mopi</a:t>
            </a:r>
            <a:r>
              <a:rPr lang="et-EE" dirty="0" smtClean="0"/>
              <a:t> all või käes. </a:t>
            </a:r>
          </a:p>
          <a:p>
            <a:r>
              <a:rPr lang="et-EE" dirty="0" smtClean="0"/>
              <a:t>Antistaatilised lapid. Seovad tolmu. Sobivad kuivaks puhastuseks.</a:t>
            </a:r>
          </a:p>
          <a:p>
            <a:r>
              <a:rPr lang="et-EE" dirty="0" smtClean="0"/>
              <a:t>Immutatud lapid. Erinevatele pindadele. </a:t>
            </a:r>
          </a:p>
          <a:p>
            <a:r>
              <a:rPr lang="et-EE" dirty="0" smtClean="0"/>
              <a:t>Paberriided. Võib niisutada. Eemaldavad lahtise ja kergelt kinnitunud mustuse.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1647056" cy="164705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44" y="4293096"/>
            <a:ext cx="1230784" cy="923088"/>
          </a:xfrm>
          <a:prstGeom prst="rect">
            <a:avLst/>
          </a:prstGeom>
        </p:spPr>
      </p:pic>
      <p:pic>
        <p:nvPicPr>
          <p:cNvPr id="7" name="Picture 6" descr="C:\Documents and Settings\endla.kuura\My Documents\My Pictures\Ebeta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3147" y="5661248"/>
            <a:ext cx="1363960" cy="1022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2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Hea koristustarviku omadused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Vastupidav</a:t>
            </a:r>
          </a:p>
          <a:p>
            <a:r>
              <a:rPr lang="et-EE" dirty="0" smtClean="0"/>
              <a:t>Universaalne</a:t>
            </a:r>
          </a:p>
          <a:p>
            <a:r>
              <a:rPr lang="et-EE" dirty="0" smtClean="0"/>
              <a:t>Komplekteeritav</a:t>
            </a:r>
          </a:p>
          <a:p>
            <a:r>
              <a:rPr lang="et-EE" dirty="0" smtClean="0"/>
              <a:t>Reguleeritav</a:t>
            </a:r>
          </a:p>
          <a:p>
            <a:r>
              <a:rPr lang="et-EE" dirty="0" smtClean="0"/>
              <a:t>Kergesti puhastatav</a:t>
            </a:r>
          </a:p>
          <a:p>
            <a:r>
              <a:rPr lang="et-EE" dirty="0" smtClean="0"/>
              <a:t>Ergonoomiline</a:t>
            </a:r>
          </a:p>
          <a:p>
            <a:r>
              <a:rPr lang="et-EE" dirty="0" smtClean="0"/>
              <a:t>Lihtne kasutada</a:t>
            </a:r>
          </a:p>
          <a:p>
            <a:r>
              <a:rPr lang="et-EE" dirty="0" smtClean="0"/>
              <a:t>Nägus, meeldiv kasutada</a:t>
            </a:r>
          </a:p>
        </p:txBody>
      </p:sp>
    </p:spTree>
    <p:extLst>
      <p:ext uri="{BB962C8B-B14F-4D97-AF65-F5344CB8AC3E}">
        <p14:creationId xmlns:p14="http://schemas.microsoft.com/office/powerpoint/2010/main" val="338349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Koristustekstiilid - lapid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Puuvillasest kiust valmistatud lapid – vastupidavad kuid kuivavad aeglaselt ja eraldavad ebemeid</a:t>
            </a:r>
          </a:p>
          <a:p>
            <a:r>
              <a:rPr lang="et-EE" dirty="0" smtClean="0"/>
              <a:t>Sünteetilisest kiust lapid – valmistatakse polüestri ja polüamiidi segust – hästi pestavad, kuivavad kiiresti</a:t>
            </a:r>
          </a:p>
          <a:p>
            <a:r>
              <a:rPr lang="et-EE" dirty="0" smtClean="0"/>
              <a:t>Mikrokiust lapid – valmistatud erilisest lõhestatud sünteetilisest kiust. Mikrokiu läbimõõt on 100 korda väiksem kui juuksekarval. 1 gramm kiudu on vähemalt 10 kilomeetrit pikk</a:t>
            </a:r>
          </a:p>
          <a:p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571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Hea puhastuslapi omadused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Paraja suurusega</a:t>
            </a:r>
          </a:p>
          <a:p>
            <a:r>
              <a:rPr lang="et-EE" dirty="0" smtClean="0"/>
              <a:t>Ei jää väänates tilkuma</a:t>
            </a:r>
          </a:p>
          <a:p>
            <a:r>
              <a:rPr lang="et-EE" dirty="0" smtClean="0"/>
              <a:t>Mahutab </a:t>
            </a:r>
            <a:r>
              <a:rPr lang="et-EE" smtClean="0"/>
              <a:t>palju vett ja mustust</a:t>
            </a:r>
            <a:endParaRPr lang="et-EE" dirty="0" smtClean="0"/>
          </a:p>
          <a:p>
            <a:r>
              <a:rPr lang="et-EE" dirty="0" smtClean="0"/>
              <a:t>Talub palju pesukordasid (500 masinpesukorda garantii)</a:t>
            </a:r>
          </a:p>
          <a:p>
            <a:r>
              <a:rPr lang="et-EE" dirty="0" smtClean="0"/>
              <a:t>Läheb pesus hästi puhtaks</a:t>
            </a:r>
          </a:p>
          <a:p>
            <a:r>
              <a:rPr lang="et-EE" dirty="0" smtClean="0"/>
              <a:t>Talub pesemist vähemalt +60 kraadises vees (väga hea +90 - +95 kraadi)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221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Mikrokiudlappide kasutamine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Mikrokiudlapp pestakse enne kasutuselevõtmist pesumasinas puhtaks</a:t>
            </a:r>
          </a:p>
          <a:p>
            <a:r>
              <a:rPr lang="et-EE" dirty="0" smtClean="0"/>
              <a:t>Mikrokiud puhastab pinna nii koos puhastusainega, puhta veega kui ka auruga</a:t>
            </a:r>
          </a:p>
          <a:p>
            <a:r>
              <a:rPr lang="et-EE" dirty="0" smtClean="0"/>
              <a:t>Mikrokiud kahjustab pikka aega töötamisel käte nahka, kasuta kaitsekindaid</a:t>
            </a:r>
          </a:p>
          <a:p>
            <a:r>
              <a:rPr lang="et-EE" dirty="0" smtClean="0"/>
              <a:t>Mikrokiud ei kriibi pindasid kuigi on kare – võib kasutada igasuguste pindade puhastamiseks</a:t>
            </a:r>
          </a:p>
          <a:p>
            <a:r>
              <a:rPr lang="et-EE" dirty="0" smtClean="0"/>
              <a:t>Mikrokiud ei talu kloori ja lahusteid sisaldavaid puhastusaineid, tugevaid happeid ja –aluseid</a:t>
            </a:r>
          </a:p>
          <a:p>
            <a:r>
              <a:rPr lang="et-EE" dirty="0" smtClean="0"/>
              <a:t>Märg mikrokiust lapp ei toimi</a:t>
            </a:r>
          </a:p>
          <a:p>
            <a:r>
              <a:rPr lang="et-EE" dirty="0" smtClean="0"/>
              <a:t>Mustaks saanud koristuslapp pannakse kuni pesemiseni kilekotti – ei tohi kuivada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5574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Puhastuslapi värvikoodid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Ristsaastumise ja mustuse ühelt pinnalt teisele ülekandumise vältimiseks kasutatakse värvikoode</a:t>
            </a:r>
          </a:p>
          <a:p>
            <a:r>
              <a:rPr lang="et-EE" b="1" dirty="0" smtClean="0">
                <a:solidFill>
                  <a:srgbClr val="00B050"/>
                </a:solidFill>
              </a:rPr>
              <a:t>Rohelised lapid </a:t>
            </a:r>
            <a:r>
              <a:rPr lang="et-EE" dirty="0" smtClean="0"/>
              <a:t>– kõik toiduga kokkupuutuvad pinnad</a:t>
            </a:r>
          </a:p>
          <a:p>
            <a:r>
              <a:rPr lang="et-EE" b="1" dirty="0" smtClean="0">
                <a:solidFill>
                  <a:srgbClr val="00B0F0"/>
                </a:solidFill>
              </a:rPr>
              <a:t>Sinised</a:t>
            </a:r>
            <a:r>
              <a:rPr lang="et-EE" dirty="0" smtClean="0"/>
              <a:t> lapid – kõik üldpinnad</a:t>
            </a:r>
          </a:p>
          <a:p>
            <a:r>
              <a:rPr lang="et-EE" b="1" dirty="0" smtClean="0">
                <a:solidFill>
                  <a:srgbClr val="FF0000"/>
                </a:solidFill>
              </a:rPr>
              <a:t>Punased</a:t>
            </a:r>
            <a:r>
              <a:rPr lang="et-EE" dirty="0" smtClean="0"/>
              <a:t> lapid – sanitaarpinnad</a:t>
            </a:r>
          </a:p>
          <a:p>
            <a:r>
              <a:rPr lang="et-EE" b="1" dirty="0" smtClean="0">
                <a:solidFill>
                  <a:srgbClr val="FFC000"/>
                </a:solidFill>
              </a:rPr>
              <a:t>Kollased lapid </a:t>
            </a:r>
            <a:r>
              <a:rPr lang="et-EE" dirty="0" smtClean="0"/>
              <a:t>– nakkusohtlikud pinnad</a:t>
            </a:r>
          </a:p>
          <a:p>
            <a:r>
              <a:rPr lang="et-EE" dirty="0" smtClean="0"/>
              <a:t>Kui kasutatakse üht värvi lappe, siis on ühe toa koristuses kasutusel kolm lappi – 1toale, 1 vannitoale ja klaasilapp.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981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Lapi voltimine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Puhastuslapp volditakse kokku selleks, et saada maksimaalselt palju puhtaid lapipindasid</a:t>
            </a:r>
          </a:p>
          <a:p>
            <a:r>
              <a:rPr lang="et-EE" dirty="0" smtClean="0"/>
              <a:t>Lapp volditakse pooleks ja tõstetakse kolmeks</a:t>
            </a:r>
          </a:p>
          <a:p>
            <a:r>
              <a:rPr lang="et-EE" dirty="0" smtClean="0"/>
              <a:t>Puhastamisel pööratakse ühelt pinnalt teisele liikudes lapile puhas tööpool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3563888" y="4293096"/>
            <a:ext cx="4176464" cy="20882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053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Lappide pesemine - pesumärgid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Puhastuslapil on hoolduslipik (vahel ka info pakendil)</a:t>
            </a:r>
          </a:p>
          <a:p>
            <a:r>
              <a:rPr lang="et-EE" dirty="0" smtClean="0"/>
              <a:t>Kasutatakse hooldusmärgistust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Pesu temperatuur</a:t>
            </a:r>
          </a:p>
          <a:p>
            <a:r>
              <a:rPr lang="et-EE" dirty="0" smtClean="0"/>
              <a:t>Valgendamine keelatud</a:t>
            </a:r>
          </a:p>
          <a:p>
            <a:r>
              <a:rPr lang="et-EE" dirty="0" smtClean="0"/>
              <a:t>Masinkuivatus madalal temperatuuril</a:t>
            </a:r>
          </a:p>
          <a:p>
            <a:r>
              <a:rPr lang="et-EE" dirty="0" smtClean="0"/>
              <a:t>Triikimine keelatud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67318"/>
            <a:ext cx="1001282" cy="879174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88786"/>
            <a:ext cx="814045" cy="70693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35660"/>
            <a:ext cx="1166834" cy="785827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4" y="3299413"/>
            <a:ext cx="1324216" cy="1108192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4535427" y="3764252"/>
            <a:ext cx="94545" cy="96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802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Koristustekstiilide pesemine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Enne masinasse asetamist eemalda lahtine mustus – liiv, tolm jne</a:t>
            </a:r>
          </a:p>
          <a:p>
            <a:r>
              <a:rPr lang="et-EE" dirty="0" smtClean="0"/>
              <a:t>Kasuta COLOR pesupulbrit</a:t>
            </a:r>
          </a:p>
          <a:p>
            <a:r>
              <a:rPr lang="et-EE" dirty="0" smtClean="0"/>
              <a:t>Kui koristustekstiilis on puhastusainet, siis pesupulbrit pannakse 1/3 normkogusest</a:t>
            </a:r>
          </a:p>
          <a:p>
            <a:r>
              <a:rPr lang="et-EE" dirty="0" smtClean="0"/>
              <a:t>Loputusaineid ei kasutata</a:t>
            </a:r>
          </a:p>
          <a:p>
            <a:r>
              <a:rPr lang="et-EE" dirty="0" smtClean="0"/>
              <a:t>Erinevast kiust tekstiilid eraldatakse üksteisest pesukotti paigutamisega</a:t>
            </a:r>
          </a:p>
          <a:p>
            <a:r>
              <a:rPr lang="et-EE" dirty="0" smtClean="0"/>
              <a:t>Pesutemperatuur valitakse kõige madalama lubatud temperatuuri järgi</a:t>
            </a:r>
          </a:p>
          <a:p>
            <a:r>
              <a:rPr lang="et-EE" dirty="0" smtClean="0"/>
              <a:t>Käsitsi pesuga mikrokiust tekstiile puhtaks ei saa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4000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Majutusasutustes kasutatavad </a:t>
            </a:r>
            <a:r>
              <a:rPr lang="et-EE" dirty="0" smtClean="0"/>
              <a:t>hügieenitooted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WC paberid + sobivad hoidikud</a:t>
            </a:r>
          </a:p>
          <a:p>
            <a:r>
              <a:rPr lang="et-EE" dirty="0" err="1" smtClean="0"/>
              <a:t>Kätekuivatuspaberid</a:t>
            </a:r>
            <a:r>
              <a:rPr lang="et-EE" dirty="0" smtClean="0"/>
              <a:t> + sobivad hoidikud</a:t>
            </a:r>
          </a:p>
          <a:p>
            <a:r>
              <a:rPr lang="et-EE" dirty="0" smtClean="0"/>
              <a:t>Seebid – vedelseebid ja tükkseebid</a:t>
            </a:r>
          </a:p>
          <a:p>
            <a:r>
              <a:rPr lang="et-EE" dirty="0" err="1" smtClean="0"/>
              <a:t>Duššigeelid</a:t>
            </a:r>
            <a:r>
              <a:rPr lang="et-EE" dirty="0" smtClean="0"/>
              <a:t> ja šampoonid</a:t>
            </a:r>
          </a:p>
          <a:p>
            <a:r>
              <a:rPr lang="et-EE" dirty="0" smtClean="0"/>
              <a:t>Vannimütsid </a:t>
            </a:r>
          </a:p>
          <a:p>
            <a:r>
              <a:rPr lang="et-EE" dirty="0" smtClean="0"/>
              <a:t>Vanniõlid, aroomiõlid</a:t>
            </a:r>
          </a:p>
          <a:p>
            <a:r>
              <a:rPr lang="et-EE" dirty="0" smtClean="0"/>
              <a:t>Klaasialused</a:t>
            </a:r>
          </a:p>
          <a:p>
            <a:r>
              <a:rPr lang="et-EE" dirty="0" smtClean="0"/>
              <a:t>Salvrätikud jne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0867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mopikomplektid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err="1" smtClean="0"/>
              <a:t>Mopikomplekte</a:t>
            </a:r>
            <a:r>
              <a:rPr lang="et-EE" dirty="0" smtClean="0"/>
              <a:t>  kasutatakse  põrandate ja muude suuremate pindade puhastamiseks</a:t>
            </a:r>
          </a:p>
          <a:p>
            <a:r>
              <a:rPr lang="et-EE" dirty="0" smtClean="0"/>
              <a:t>Komplekti kuuluvad </a:t>
            </a:r>
            <a:r>
              <a:rPr lang="et-EE" dirty="0" err="1" smtClean="0"/>
              <a:t>mopp</a:t>
            </a:r>
            <a:r>
              <a:rPr lang="et-EE" dirty="0" smtClean="0"/>
              <a:t>, </a:t>
            </a:r>
            <a:r>
              <a:rPr lang="et-EE" dirty="0" err="1" smtClean="0"/>
              <a:t>mopi</a:t>
            </a:r>
            <a:r>
              <a:rPr lang="et-EE" dirty="0" smtClean="0"/>
              <a:t> alus ja vars</a:t>
            </a:r>
          </a:p>
          <a:p>
            <a:r>
              <a:rPr lang="et-EE" dirty="0" err="1" smtClean="0"/>
              <a:t>Mopiga</a:t>
            </a:r>
            <a:r>
              <a:rPr lang="et-EE" dirty="0" smtClean="0"/>
              <a:t> saab: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pühkida kuivalt, väheniiskelt, niiskelt ja märjalt</a:t>
            </a:r>
          </a:p>
          <a:p>
            <a:pPr marL="0" indent="0">
              <a:buNone/>
            </a:pPr>
            <a:r>
              <a:rPr lang="et-EE" dirty="0" smtClean="0"/>
              <a:t> - kanda puhastusainet pindadele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loputada ja kuivatada pindasid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koguda pindadelt vett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vahatada ja õlitada põrandaid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8059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Erinevad </a:t>
            </a:r>
            <a:r>
              <a:rPr lang="et-EE" dirty="0" err="1" smtClean="0"/>
              <a:t>mopialused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Plaatalused - vali sobiv alus, millel on vajalikud reguleerimisvõimalused ja lisafunktsioonid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Raamalused  - sobivad kindla mõõduga taskutega </a:t>
            </a:r>
            <a:r>
              <a:rPr lang="et-EE" dirty="0" err="1" smtClean="0"/>
              <a:t>moppidele</a:t>
            </a:r>
            <a:endParaRPr lang="et-EE" dirty="0" smtClean="0"/>
          </a:p>
          <a:p>
            <a:r>
              <a:rPr lang="et-EE" dirty="0" smtClean="0"/>
              <a:t>Vaata varrekinnitust, lapikinnitusi, </a:t>
            </a:r>
            <a:r>
              <a:rPr lang="et-EE" dirty="0" err="1" smtClean="0"/>
              <a:t>mopi</a:t>
            </a:r>
            <a:r>
              <a:rPr lang="et-EE" dirty="0" smtClean="0"/>
              <a:t> kinnitusi</a:t>
            </a:r>
          </a:p>
          <a:p>
            <a:r>
              <a:rPr lang="et-EE" dirty="0" smtClean="0"/>
              <a:t>Vali sobiva kinnitusega soovitavalt teleskoopvars</a:t>
            </a:r>
          </a:p>
          <a:p>
            <a:r>
              <a:rPr lang="et-EE" dirty="0" smtClean="0"/>
              <a:t>Vali alusele sobiv </a:t>
            </a:r>
            <a:r>
              <a:rPr lang="et-EE" dirty="0" err="1" smtClean="0"/>
              <a:t>mopp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088232" cy="156617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2364854" cy="15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Mopiga</a:t>
            </a:r>
            <a:r>
              <a:rPr lang="et-EE" dirty="0" smtClean="0"/>
              <a:t> töötamine ehk </a:t>
            </a:r>
            <a:r>
              <a:rPr lang="et-EE" dirty="0" err="1" smtClean="0"/>
              <a:t>moppamine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Komplekteeri </a:t>
            </a:r>
            <a:r>
              <a:rPr lang="et-EE" dirty="0" err="1" smtClean="0"/>
              <a:t>mopikomplekt</a:t>
            </a:r>
            <a:endParaRPr lang="et-EE" dirty="0" smtClean="0"/>
          </a:p>
          <a:p>
            <a:r>
              <a:rPr lang="et-EE" dirty="0" smtClean="0"/>
              <a:t>Aseta </a:t>
            </a:r>
            <a:r>
              <a:rPr lang="et-EE" dirty="0" err="1" smtClean="0"/>
              <a:t>mopp</a:t>
            </a:r>
            <a:r>
              <a:rPr lang="et-EE" dirty="0" smtClean="0"/>
              <a:t> põrandale, aseta üks jalg </a:t>
            </a:r>
            <a:r>
              <a:rPr lang="et-EE" dirty="0" err="1" smtClean="0"/>
              <a:t>mopi</a:t>
            </a:r>
            <a:r>
              <a:rPr lang="et-EE" dirty="0" smtClean="0"/>
              <a:t> alusele ja sea </a:t>
            </a:r>
            <a:r>
              <a:rPr lang="et-EE" dirty="0" err="1" smtClean="0"/>
              <a:t>mopi</a:t>
            </a:r>
            <a:r>
              <a:rPr lang="et-EE" dirty="0" smtClean="0"/>
              <a:t> vars endale parajaks. </a:t>
            </a:r>
            <a:r>
              <a:rPr lang="et-EE" dirty="0" err="1" smtClean="0"/>
              <a:t>Mopi</a:t>
            </a:r>
            <a:r>
              <a:rPr lang="et-EE" dirty="0" smtClean="0"/>
              <a:t> vars peab ulatuma töötaja ninani</a:t>
            </a:r>
          </a:p>
          <a:p>
            <a:r>
              <a:rPr lang="et-EE" dirty="0" smtClean="0"/>
              <a:t>Kuiva </a:t>
            </a:r>
            <a:r>
              <a:rPr lang="et-EE" dirty="0" err="1" smtClean="0"/>
              <a:t>mopiga</a:t>
            </a:r>
            <a:r>
              <a:rPr lang="et-EE" dirty="0" smtClean="0"/>
              <a:t> liigu näoga liikumise suunas</a:t>
            </a:r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Niiske või märja </a:t>
            </a:r>
            <a:r>
              <a:rPr lang="et-EE" dirty="0" err="1" smtClean="0"/>
              <a:t>mopiga</a:t>
            </a:r>
            <a:r>
              <a:rPr lang="et-EE" dirty="0" smtClean="0"/>
              <a:t> liigu selg ees</a:t>
            </a:r>
            <a:endParaRPr lang="et-EE" dirty="0"/>
          </a:p>
        </p:txBody>
      </p:sp>
      <p:sp>
        <p:nvSpPr>
          <p:cNvPr id="4" name="Vabakuju 3"/>
          <p:cNvSpPr>
            <a:spLocks/>
          </p:cNvSpPr>
          <p:nvPr/>
        </p:nvSpPr>
        <p:spPr bwMode="auto">
          <a:xfrm>
            <a:off x="1115616" y="3789040"/>
            <a:ext cx="1231265" cy="523240"/>
          </a:xfrm>
          <a:custGeom>
            <a:avLst/>
            <a:gdLst>
              <a:gd name="T0" fmla="*/ 348 w 1939"/>
              <a:gd name="T1" fmla="*/ 801 h 824"/>
              <a:gd name="T2" fmla="*/ 1584 w 1939"/>
              <a:gd name="T3" fmla="*/ 801 h 824"/>
              <a:gd name="T4" fmla="*/ 1595 w 1939"/>
              <a:gd name="T5" fmla="*/ 664 h 824"/>
              <a:gd name="T6" fmla="*/ 302 w 1939"/>
              <a:gd name="T7" fmla="*/ 676 h 824"/>
              <a:gd name="T8" fmla="*/ 325 w 1939"/>
              <a:gd name="T9" fmla="*/ 506 h 824"/>
              <a:gd name="T10" fmla="*/ 1697 w 1939"/>
              <a:gd name="T11" fmla="*/ 517 h 824"/>
              <a:gd name="T12" fmla="*/ 1640 w 1939"/>
              <a:gd name="T13" fmla="*/ 381 h 824"/>
              <a:gd name="T14" fmla="*/ 223 w 1939"/>
              <a:gd name="T15" fmla="*/ 347 h 824"/>
              <a:gd name="T16" fmla="*/ 302 w 1939"/>
              <a:gd name="T17" fmla="*/ 177 h 824"/>
              <a:gd name="T18" fmla="*/ 1708 w 1939"/>
              <a:gd name="T19" fmla="*/ 211 h 824"/>
              <a:gd name="T20" fmla="*/ 1686 w 1939"/>
              <a:gd name="T21" fmla="*/ 30 h 824"/>
              <a:gd name="T22" fmla="*/ 1266 w 1939"/>
              <a:gd name="T23" fmla="*/ 3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39" h="824">
                <a:moveTo>
                  <a:pt x="348" y="801"/>
                </a:moveTo>
                <a:cubicBezTo>
                  <a:pt x="862" y="812"/>
                  <a:pt x="1376" y="824"/>
                  <a:pt x="1584" y="801"/>
                </a:cubicBezTo>
                <a:cubicBezTo>
                  <a:pt x="1792" y="778"/>
                  <a:pt x="1809" y="685"/>
                  <a:pt x="1595" y="664"/>
                </a:cubicBezTo>
                <a:cubicBezTo>
                  <a:pt x="1381" y="643"/>
                  <a:pt x="514" y="702"/>
                  <a:pt x="302" y="676"/>
                </a:cubicBezTo>
                <a:cubicBezTo>
                  <a:pt x="90" y="650"/>
                  <a:pt x="93" y="532"/>
                  <a:pt x="325" y="506"/>
                </a:cubicBezTo>
                <a:cubicBezTo>
                  <a:pt x="557" y="480"/>
                  <a:pt x="1478" y="538"/>
                  <a:pt x="1697" y="517"/>
                </a:cubicBezTo>
                <a:cubicBezTo>
                  <a:pt x="1916" y="496"/>
                  <a:pt x="1886" y="409"/>
                  <a:pt x="1640" y="381"/>
                </a:cubicBezTo>
                <a:cubicBezTo>
                  <a:pt x="1394" y="353"/>
                  <a:pt x="446" y="381"/>
                  <a:pt x="223" y="347"/>
                </a:cubicBezTo>
                <a:cubicBezTo>
                  <a:pt x="0" y="313"/>
                  <a:pt x="55" y="200"/>
                  <a:pt x="302" y="177"/>
                </a:cubicBezTo>
                <a:cubicBezTo>
                  <a:pt x="549" y="154"/>
                  <a:pt x="1477" y="236"/>
                  <a:pt x="1708" y="211"/>
                </a:cubicBezTo>
                <a:cubicBezTo>
                  <a:pt x="1939" y="186"/>
                  <a:pt x="1760" y="60"/>
                  <a:pt x="1686" y="30"/>
                </a:cubicBezTo>
                <a:cubicBezTo>
                  <a:pt x="1612" y="0"/>
                  <a:pt x="1336" y="30"/>
                  <a:pt x="1266" y="30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cxnSp>
        <p:nvCxnSpPr>
          <p:cNvPr id="6" name="Sirge noolkonnektor 5"/>
          <p:cNvCxnSpPr/>
          <p:nvPr/>
        </p:nvCxnSpPr>
        <p:spPr>
          <a:xfrm flipV="1">
            <a:off x="1731248" y="37890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al 6"/>
          <p:cNvSpPr/>
          <p:nvPr/>
        </p:nvSpPr>
        <p:spPr>
          <a:xfrm>
            <a:off x="1571012" y="4437112"/>
            <a:ext cx="32047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Vabakuju 7"/>
          <p:cNvSpPr>
            <a:spLocks/>
          </p:cNvSpPr>
          <p:nvPr/>
        </p:nvSpPr>
        <p:spPr bwMode="auto">
          <a:xfrm rot="10800000">
            <a:off x="1115616" y="5157192"/>
            <a:ext cx="1231265" cy="523240"/>
          </a:xfrm>
          <a:custGeom>
            <a:avLst/>
            <a:gdLst>
              <a:gd name="T0" fmla="*/ 348 w 1939"/>
              <a:gd name="T1" fmla="*/ 801 h 824"/>
              <a:gd name="T2" fmla="*/ 1584 w 1939"/>
              <a:gd name="T3" fmla="*/ 801 h 824"/>
              <a:gd name="T4" fmla="*/ 1595 w 1939"/>
              <a:gd name="T5" fmla="*/ 664 h 824"/>
              <a:gd name="T6" fmla="*/ 302 w 1939"/>
              <a:gd name="T7" fmla="*/ 676 h 824"/>
              <a:gd name="T8" fmla="*/ 325 w 1939"/>
              <a:gd name="T9" fmla="*/ 506 h 824"/>
              <a:gd name="T10" fmla="*/ 1697 w 1939"/>
              <a:gd name="T11" fmla="*/ 517 h 824"/>
              <a:gd name="T12" fmla="*/ 1640 w 1939"/>
              <a:gd name="T13" fmla="*/ 381 h 824"/>
              <a:gd name="T14" fmla="*/ 223 w 1939"/>
              <a:gd name="T15" fmla="*/ 347 h 824"/>
              <a:gd name="T16" fmla="*/ 302 w 1939"/>
              <a:gd name="T17" fmla="*/ 177 h 824"/>
              <a:gd name="T18" fmla="*/ 1708 w 1939"/>
              <a:gd name="T19" fmla="*/ 211 h 824"/>
              <a:gd name="T20" fmla="*/ 1686 w 1939"/>
              <a:gd name="T21" fmla="*/ 30 h 824"/>
              <a:gd name="T22" fmla="*/ 1266 w 1939"/>
              <a:gd name="T23" fmla="*/ 3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39" h="824">
                <a:moveTo>
                  <a:pt x="348" y="801"/>
                </a:moveTo>
                <a:cubicBezTo>
                  <a:pt x="862" y="812"/>
                  <a:pt x="1376" y="824"/>
                  <a:pt x="1584" y="801"/>
                </a:cubicBezTo>
                <a:cubicBezTo>
                  <a:pt x="1792" y="778"/>
                  <a:pt x="1809" y="685"/>
                  <a:pt x="1595" y="664"/>
                </a:cubicBezTo>
                <a:cubicBezTo>
                  <a:pt x="1381" y="643"/>
                  <a:pt x="514" y="702"/>
                  <a:pt x="302" y="676"/>
                </a:cubicBezTo>
                <a:cubicBezTo>
                  <a:pt x="90" y="650"/>
                  <a:pt x="93" y="532"/>
                  <a:pt x="325" y="506"/>
                </a:cubicBezTo>
                <a:cubicBezTo>
                  <a:pt x="557" y="480"/>
                  <a:pt x="1478" y="538"/>
                  <a:pt x="1697" y="517"/>
                </a:cubicBezTo>
                <a:cubicBezTo>
                  <a:pt x="1916" y="496"/>
                  <a:pt x="1886" y="409"/>
                  <a:pt x="1640" y="381"/>
                </a:cubicBezTo>
                <a:cubicBezTo>
                  <a:pt x="1394" y="353"/>
                  <a:pt x="446" y="381"/>
                  <a:pt x="223" y="347"/>
                </a:cubicBezTo>
                <a:cubicBezTo>
                  <a:pt x="0" y="313"/>
                  <a:pt x="55" y="200"/>
                  <a:pt x="302" y="177"/>
                </a:cubicBezTo>
                <a:cubicBezTo>
                  <a:pt x="549" y="154"/>
                  <a:pt x="1477" y="236"/>
                  <a:pt x="1708" y="211"/>
                </a:cubicBezTo>
                <a:cubicBezTo>
                  <a:pt x="1939" y="186"/>
                  <a:pt x="1760" y="60"/>
                  <a:pt x="1686" y="30"/>
                </a:cubicBezTo>
                <a:cubicBezTo>
                  <a:pt x="1612" y="0"/>
                  <a:pt x="1336" y="30"/>
                  <a:pt x="1266" y="30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sp>
        <p:nvSpPr>
          <p:cNvPr id="9" name="Ovaal 8"/>
          <p:cNvSpPr/>
          <p:nvPr/>
        </p:nvSpPr>
        <p:spPr>
          <a:xfrm>
            <a:off x="1540784" y="5805264"/>
            <a:ext cx="35069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1" name="Sirge noolkonnektor 10"/>
          <p:cNvCxnSpPr/>
          <p:nvPr/>
        </p:nvCxnSpPr>
        <p:spPr>
          <a:xfrm>
            <a:off x="1731248" y="5013176"/>
            <a:ext cx="0" cy="66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2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töötamisel jälgida?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err="1" smtClean="0"/>
              <a:t>Mopp</a:t>
            </a:r>
            <a:r>
              <a:rPr lang="et-EE" dirty="0" smtClean="0"/>
              <a:t> liigub võimalikult jalgade lähedal, töötamisel on selg sirge</a:t>
            </a:r>
          </a:p>
          <a:p>
            <a:r>
              <a:rPr lang="et-EE" dirty="0" smtClean="0"/>
              <a:t>Ülemine käsi on õla kõrgusel ja hoiab </a:t>
            </a:r>
            <a:r>
              <a:rPr lang="et-EE" dirty="0" err="1" smtClean="0"/>
              <a:t>mopivart</a:t>
            </a:r>
            <a:r>
              <a:rPr lang="et-EE" dirty="0" smtClean="0"/>
              <a:t>, alumine käsi on vöö kõrgusel ja juhib </a:t>
            </a:r>
            <a:r>
              <a:rPr lang="et-EE" dirty="0" err="1" smtClean="0"/>
              <a:t>mopi</a:t>
            </a:r>
            <a:r>
              <a:rPr lang="et-EE" dirty="0" smtClean="0"/>
              <a:t> liikumist</a:t>
            </a:r>
          </a:p>
          <a:p>
            <a:r>
              <a:rPr lang="et-EE" dirty="0" err="1" smtClean="0"/>
              <a:t>Mopp</a:t>
            </a:r>
            <a:r>
              <a:rPr lang="et-EE" dirty="0" smtClean="0"/>
              <a:t> liigub üks külg ees, </a:t>
            </a:r>
            <a:r>
              <a:rPr lang="et-EE" dirty="0" err="1" smtClean="0"/>
              <a:t>moppi</a:t>
            </a:r>
            <a:r>
              <a:rPr lang="et-EE" dirty="0" smtClean="0"/>
              <a:t> ei pöörata töö käigus ümber ega tõstate üles enne, kui töö tehtud</a:t>
            </a:r>
          </a:p>
          <a:p>
            <a:r>
              <a:rPr lang="et-EE" dirty="0" smtClean="0"/>
              <a:t>Määrdunud </a:t>
            </a:r>
            <a:r>
              <a:rPr lang="et-EE" dirty="0" err="1" smtClean="0"/>
              <a:t>mopp</a:t>
            </a:r>
            <a:r>
              <a:rPr lang="et-EE" dirty="0" smtClean="0"/>
              <a:t> asendatakse puhtaga, määrdunud </a:t>
            </a:r>
            <a:r>
              <a:rPr lang="et-EE" dirty="0" err="1" smtClean="0"/>
              <a:t>moppe</a:t>
            </a:r>
            <a:r>
              <a:rPr lang="et-EE" dirty="0" smtClean="0"/>
              <a:t> hoitakse kuni pesuni kilekotis</a:t>
            </a:r>
          </a:p>
          <a:p>
            <a:r>
              <a:rPr lang="et-EE" dirty="0" err="1" smtClean="0"/>
              <a:t>Mopist</a:t>
            </a:r>
            <a:r>
              <a:rPr lang="et-EE" dirty="0" smtClean="0"/>
              <a:t> eemaldatakse </a:t>
            </a:r>
            <a:r>
              <a:rPr lang="et-EE" dirty="0" err="1" smtClean="0"/>
              <a:t>lahtina</a:t>
            </a:r>
            <a:r>
              <a:rPr lang="et-EE" dirty="0" smtClean="0"/>
              <a:t> mustus ja pestakse nagu lappe (pesumasinas)</a:t>
            </a:r>
          </a:p>
          <a:p>
            <a:r>
              <a:rPr lang="et-EE" dirty="0" err="1" smtClean="0"/>
              <a:t>Mopi</a:t>
            </a:r>
            <a:r>
              <a:rPr lang="et-EE" dirty="0" smtClean="0"/>
              <a:t> alus  pestakse sooja voolava veega (harjaga), </a:t>
            </a:r>
            <a:r>
              <a:rPr lang="et-EE" dirty="0" err="1" smtClean="0"/>
              <a:t>mopi</a:t>
            </a:r>
            <a:r>
              <a:rPr lang="et-EE" dirty="0" smtClean="0"/>
              <a:t> vars pühitakse niiske lapiga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335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Veel </a:t>
            </a:r>
            <a:r>
              <a:rPr lang="et-EE" dirty="0" err="1" smtClean="0"/>
              <a:t>moppe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 smtClean="0"/>
              <a:t>Mööblimopp</a:t>
            </a:r>
            <a:r>
              <a:rPr lang="et-EE" dirty="0" smtClean="0"/>
              <a:t>  -kitsaste ja raskesti ligipääsetavate pindade puhastamiseks. Võimalik painutada vastavalt puhastatava pinna vajadustele</a:t>
            </a:r>
          </a:p>
          <a:p>
            <a:endParaRPr lang="et-EE" dirty="0"/>
          </a:p>
          <a:p>
            <a:endParaRPr lang="et-EE" dirty="0" smtClean="0"/>
          </a:p>
          <a:p>
            <a:r>
              <a:rPr lang="et-EE" dirty="0" err="1" smtClean="0"/>
              <a:t>Käsimopp</a:t>
            </a:r>
            <a:r>
              <a:rPr lang="et-EE" dirty="0" smtClean="0"/>
              <a:t>  - väiksemate pindade puhastamiseks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err="1" smtClean="0"/>
              <a:t>Pesumopp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err="1" smtClean="0"/>
              <a:t>Radiaatorimopp</a:t>
            </a:r>
            <a:r>
              <a:rPr lang="et-EE" dirty="0" smtClean="0"/>
              <a:t>   - ribiradiaatorite puhastamiseks </a:t>
            </a:r>
          </a:p>
          <a:p>
            <a:r>
              <a:rPr lang="et-EE" dirty="0" smtClean="0"/>
              <a:t>Abivahend  kinnitunud mustuse eemaldamiseks 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07499"/>
            <a:ext cx="1489348" cy="99289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78761"/>
            <a:ext cx="1057300" cy="704867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3"/>
            <a:ext cx="1460985" cy="93610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05133"/>
            <a:ext cx="1278090" cy="852060"/>
          </a:xfrm>
          <a:prstGeom prst="rect">
            <a:avLst/>
          </a:prstGeom>
        </p:spPr>
      </p:pic>
      <p:sp>
        <p:nvSpPr>
          <p:cNvPr id="8" name="Ristkülik 7"/>
          <p:cNvSpPr/>
          <p:nvPr/>
        </p:nvSpPr>
        <p:spPr>
          <a:xfrm>
            <a:off x="6516216" y="5157193"/>
            <a:ext cx="1248730" cy="72007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544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Põrandakuivataja- pühkija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t-EE" dirty="0" smtClean="0"/>
              <a:t>Kasutatakse põrandate ja teiste siledate pindade  kuivalt pühkimiseks, pindade kuivatamiseks, vee kogumiseks põrandakaevudesse või prügikühvlile</a:t>
            </a:r>
          </a:p>
          <a:p>
            <a:r>
              <a:rPr lang="et-EE" dirty="0" smtClean="0"/>
              <a:t>Lapi lisamisega saab pühkida väheniiskelt, niiskelt ja märjalt</a:t>
            </a:r>
          </a:p>
          <a:p>
            <a:r>
              <a:rPr lang="et-EE" dirty="0" smtClean="0"/>
              <a:t>Kasutatakse koos varrega või on komplekteeritud poolpikk vars ja poolpika varrega prügikühvel</a:t>
            </a:r>
          </a:p>
          <a:p>
            <a:r>
              <a:rPr lang="et-EE" dirty="0" err="1" smtClean="0"/>
              <a:t>Sappax</a:t>
            </a:r>
            <a:r>
              <a:rPr lang="et-EE" dirty="0" smtClean="0"/>
              <a:t> kuivataja – komplektis mikrokiust torudega</a:t>
            </a:r>
          </a:p>
          <a:p>
            <a:r>
              <a:rPr lang="et-EE" dirty="0" smtClean="0"/>
              <a:t>Töötamise lõppedes pestakse kuivataja sooja vee ja harjaga, vars/käepide pühitakse niiske lapiga</a:t>
            </a:r>
          </a:p>
          <a:p>
            <a:r>
              <a:rPr lang="et-EE" dirty="0" smtClean="0"/>
              <a:t>NB! Töövahendit hoitakse rippuvas asendis!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771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Põrandapühkija-kuivataja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04" y="2213519"/>
            <a:ext cx="756546" cy="567410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80" y="548680"/>
            <a:ext cx="1700808" cy="1700808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7" y="4365104"/>
            <a:ext cx="1387771" cy="917471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10" y="3093333"/>
            <a:ext cx="1152148" cy="1152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047" y="1844824"/>
            <a:ext cx="50771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Pikavarreline, lisades klambrite abi lapi, </a:t>
            </a:r>
          </a:p>
          <a:p>
            <a:r>
              <a:rPr lang="et-EE" dirty="0" smtClean="0"/>
              <a:t>saab kasutust laiendada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Vahtkummist kuivatajaga on hea pindasid kuivatada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Käepidemega kuivataja väiksemate pindade pühkimiseks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Poolpikavarreline kuivataja kitsastesse</a:t>
            </a:r>
          </a:p>
          <a:p>
            <a:r>
              <a:rPr lang="et-EE" dirty="0" smtClean="0"/>
              <a:t>ruumidesse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15" y="5111871"/>
            <a:ext cx="1322090" cy="12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klaasipuhastusvahendid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Klaasipesur – suurte klaaspindade pesemiseks. Koosneb torujast käepidemega alusest ja plüüsist. Plüüsi otsas võib olla tükk </a:t>
            </a:r>
            <a:r>
              <a:rPr lang="et-EE" dirty="0" err="1" smtClean="0"/>
              <a:t>hõõrukiplaati</a:t>
            </a:r>
            <a:r>
              <a:rPr lang="et-EE" dirty="0" smtClean="0"/>
              <a:t>.</a:t>
            </a:r>
          </a:p>
          <a:p>
            <a:r>
              <a:rPr lang="et-EE" dirty="0" smtClean="0"/>
              <a:t>Klaasikuivataja. Koosneb käepidemest, kinnitusest, liistust ja kummist</a:t>
            </a:r>
          </a:p>
          <a:p>
            <a:r>
              <a:rPr lang="et-EE" dirty="0" smtClean="0"/>
              <a:t>Kaabits. Kuivanud plekkide, </a:t>
            </a:r>
          </a:p>
          <a:p>
            <a:r>
              <a:rPr lang="et-EE" dirty="0" smtClean="0"/>
              <a:t>liimpaberite jne eemaldamiseks.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87943"/>
            <a:ext cx="1230784" cy="92308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3016"/>
            <a:ext cx="1518816" cy="1139112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17" y="4792723"/>
            <a:ext cx="902593" cy="10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8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Klaasikuivataja valimine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Kuivataja laius vastavalt klaaspindade suurusele</a:t>
            </a:r>
          </a:p>
          <a:p>
            <a:r>
              <a:rPr lang="et-EE" dirty="0" smtClean="0"/>
              <a:t>Kumm liistust 1 cm pikem</a:t>
            </a:r>
          </a:p>
          <a:p>
            <a:r>
              <a:rPr lang="et-EE" dirty="0" smtClean="0"/>
              <a:t>Kinnitus vastavalt mugavusele/jõule</a:t>
            </a:r>
          </a:p>
          <a:p>
            <a:r>
              <a:rPr lang="et-EE" dirty="0" smtClean="0"/>
              <a:t>Kumm terve ja pehme</a:t>
            </a:r>
          </a:p>
          <a:p>
            <a:r>
              <a:rPr lang="et-EE" dirty="0" smtClean="0"/>
              <a:t>Käepide sobivusse olemasolevate töövahendi vartega</a:t>
            </a:r>
          </a:p>
          <a:p>
            <a:r>
              <a:rPr lang="et-EE" dirty="0" smtClean="0"/>
              <a:t>Vajadusel liigendiga töövahendi vars</a:t>
            </a:r>
          </a:p>
          <a:p>
            <a:r>
              <a:rPr lang="et-EE" dirty="0" smtClean="0"/>
              <a:t>Kummi kuivatamiseks hästiimav pehme lapp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3347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lisatarvikud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Vöötasku tarvikute hoidmiseks (1)</a:t>
            </a:r>
          </a:p>
          <a:p>
            <a:r>
              <a:rPr lang="et-EE" dirty="0" smtClean="0"/>
              <a:t>Vöö töövahendite kaasaskandmiseks (2)</a:t>
            </a:r>
          </a:p>
          <a:p>
            <a:r>
              <a:rPr lang="et-EE" dirty="0" smtClean="0"/>
              <a:t>Hoidik töövahenditele (3)</a:t>
            </a:r>
          </a:p>
          <a:p>
            <a:r>
              <a:rPr lang="et-EE" dirty="0" smtClean="0"/>
              <a:t>Koonus varrele (4)</a:t>
            </a:r>
          </a:p>
          <a:p>
            <a:r>
              <a:rPr lang="et-EE" dirty="0" smtClean="0"/>
              <a:t>Ämber  ja hoidikud(5)</a:t>
            </a:r>
          </a:p>
          <a:p>
            <a:r>
              <a:rPr lang="et-EE" dirty="0" smtClean="0"/>
              <a:t>Ebemevaba paber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klaasi kuivatamiseks</a:t>
            </a:r>
          </a:p>
          <a:p>
            <a:r>
              <a:rPr lang="et-EE" dirty="0" smtClean="0"/>
              <a:t>Mikrokiud klaasilapp (6)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31" y="603022"/>
            <a:ext cx="1645920" cy="85953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79" y="1895707"/>
            <a:ext cx="1645920" cy="932688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2924944"/>
            <a:ext cx="936726" cy="147794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25" y="3122352"/>
            <a:ext cx="1182371" cy="1182371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97" y="4837802"/>
            <a:ext cx="1645920" cy="713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8264" y="1268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8515699" y="2380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2</a:t>
            </a:r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8388851" y="4653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3</a:t>
            </a:r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6966344" y="44684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4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5937964" y="4304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5</a:t>
            </a:r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4770069" y="55448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6</a:t>
            </a:r>
            <a:endParaRPr lang="et-EE" dirty="0"/>
          </a:p>
        </p:txBody>
      </p:sp>
      <p:pic>
        <p:nvPicPr>
          <p:cNvPr id="18" name="Pil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02" y="3122352"/>
            <a:ext cx="1178630" cy="9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1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Pabertoodete kvaliteediklassid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Kõrgem kvaliteet – 100% tselluloosist</a:t>
            </a:r>
          </a:p>
          <a:p>
            <a:r>
              <a:rPr lang="et-EE" dirty="0" smtClean="0"/>
              <a:t>Keskmine kvaliteediklass – 50% tselluloosi, 50% vanapaberit</a:t>
            </a:r>
          </a:p>
          <a:p>
            <a:r>
              <a:rPr lang="et-EE" dirty="0" smtClean="0"/>
              <a:t>Madalam kvaliteediklass – 100% vanapaberist tooted</a:t>
            </a:r>
          </a:p>
          <a:p>
            <a:r>
              <a:rPr lang="et-EE" dirty="0" smtClean="0"/>
              <a:t>Suurimad paberitootjad – TORK ja KATRIN</a:t>
            </a:r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Ökotoodetel valge luige märk</a:t>
            </a:r>
          </a:p>
          <a:p>
            <a:pPr>
              <a:buNone/>
            </a:pPr>
            <a:r>
              <a:rPr lang="et-EE" dirty="0" smtClean="0"/>
              <a:t>või  eurolilleke</a:t>
            </a:r>
            <a:endParaRPr lang="et-EE" dirty="0"/>
          </a:p>
        </p:txBody>
      </p:sp>
      <p:pic>
        <p:nvPicPr>
          <p:cNvPr id="4" name="Picture 13" descr="C:\Documents and Settings\Endla Kuura\My Documents\My Pictures\logo_tork_prem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560638" cy="708025"/>
          </a:xfrm>
          <a:prstGeom prst="rect">
            <a:avLst/>
          </a:prstGeom>
          <a:noFill/>
        </p:spPr>
      </p:pic>
      <p:pic>
        <p:nvPicPr>
          <p:cNvPr id="5" name="Picture 4" descr="C:\Documents and Settings\endla.kuura\My Documents\My Pictures\Märgid\loodus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373216"/>
            <a:ext cx="1224136" cy="1132122"/>
          </a:xfrm>
          <a:prstGeom prst="rect">
            <a:avLst/>
          </a:prstGeom>
          <a:noFill/>
        </p:spPr>
      </p:pic>
      <p:pic>
        <p:nvPicPr>
          <p:cNvPr id="6" name="Picture 6" descr="C:\Documents and Settings\endla.kuura\My Documents\My Pictures\1207239455_34330_katrin_classic_c_fold_2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48064" y="4077072"/>
            <a:ext cx="1293912" cy="1293912"/>
          </a:xfrm>
          <a:prstGeom prst="rect">
            <a:avLst/>
          </a:prstGeom>
          <a:noFill/>
          <a:ln/>
        </p:spPr>
      </p:pic>
      <p:pic>
        <p:nvPicPr>
          <p:cNvPr id="7" name="Pilt 6" descr="b67e612cc6514be28a3a82c8b1328b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717032"/>
            <a:ext cx="1120100" cy="16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0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Klaasikuivataja kasutamine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Komplekteeri klaasikuivataja ja abivahendid</a:t>
            </a:r>
          </a:p>
          <a:p>
            <a:r>
              <a:rPr lang="et-EE" dirty="0" smtClean="0"/>
              <a:t>Alusta kuivatamist alati raami äärest ja lõpeta raami ääres</a:t>
            </a:r>
          </a:p>
          <a:p>
            <a:r>
              <a:rPr lang="et-EE" dirty="0" smtClean="0"/>
              <a:t>Kuivata tõstmisel klaasilt kuivata kumm pehme lapiga</a:t>
            </a:r>
          </a:p>
          <a:p>
            <a:r>
              <a:rPr lang="et-EE" dirty="0" smtClean="0"/>
              <a:t>Kasuta allolevaid kuivatusviise vastavalt oskustele ja vajadusele</a:t>
            </a:r>
          </a:p>
          <a:p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899592" y="4725144"/>
            <a:ext cx="3024336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6" name="Sirge noolkonnektor 5"/>
          <p:cNvCxnSpPr/>
          <p:nvPr/>
        </p:nvCxnSpPr>
        <p:spPr>
          <a:xfrm>
            <a:off x="1259632" y="472514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>
            <a:off x="1763688" y="472514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irge noolkonnektor 10"/>
          <p:cNvCxnSpPr/>
          <p:nvPr/>
        </p:nvCxnSpPr>
        <p:spPr>
          <a:xfrm>
            <a:off x="2267744" y="472514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irge noolkonnektor 12"/>
          <p:cNvCxnSpPr/>
          <p:nvPr/>
        </p:nvCxnSpPr>
        <p:spPr>
          <a:xfrm>
            <a:off x="2843808" y="472514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>
            <a:off x="3419872" y="472514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irge noolkonnektor 16"/>
          <p:cNvCxnSpPr/>
          <p:nvPr/>
        </p:nvCxnSpPr>
        <p:spPr>
          <a:xfrm>
            <a:off x="899592" y="6165304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stkülik 17"/>
          <p:cNvSpPr/>
          <p:nvPr/>
        </p:nvSpPr>
        <p:spPr>
          <a:xfrm>
            <a:off x="4283968" y="4725144"/>
            <a:ext cx="3096344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Vabakuju 21"/>
          <p:cNvSpPr/>
          <p:nvPr/>
        </p:nvSpPr>
        <p:spPr>
          <a:xfrm>
            <a:off x="4408694" y="4865914"/>
            <a:ext cx="2771863" cy="1349829"/>
          </a:xfrm>
          <a:custGeom>
            <a:avLst/>
            <a:gdLst>
              <a:gd name="connsiteX0" fmla="*/ 21792 w 2771863"/>
              <a:gd name="connsiteY0" fmla="*/ 1306286 h 1349829"/>
              <a:gd name="connsiteX1" fmla="*/ 21792 w 2771863"/>
              <a:gd name="connsiteY1" fmla="*/ 326572 h 1349829"/>
              <a:gd name="connsiteX2" fmla="*/ 43563 w 2771863"/>
              <a:gd name="connsiteY2" fmla="*/ 261257 h 1349829"/>
              <a:gd name="connsiteX3" fmla="*/ 54449 w 2771863"/>
              <a:gd name="connsiteY3" fmla="*/ 228600 h 1349829"/>
              <a:gd name="connsiteX4" fmla="*/ 65335 w 2771863"/>
              <a:gd name="connsiteY4" fmla="*/ 195943 h 1349829"/>
              <a:gd name="connsiteX5" fmla="*/ 87106 w 2771863"/>
              <a:gd name="connsiteY5" fmla="*/ 163286 h 1349829"/>
              <a:gd name="connsiteX6" fmla="*/ 119763 w 2771863"/>
              <a:gd name="connsiteY6" fmla="*/ 108857 h 1349829"/>
              <a:gd name="connsiteX7" fmla="*/ 130649 w 2771863"/>
              <a:gd name="connsiteY7" fmla="*/ 76200 h 1349829"/>
              <a:gd name="connsiteX8" fmla="*/ 163306 w 2771863"/>
              <a:gd name="connsiteY8" fmla="*/ 54429 h 1349829"/>
              <a:gd name="connsiteX9" fmla="*/ 185077 w 2771863"/>
              <a:gd name="connsiteY9" fmla="*/ 32657 h 1349829"/>
              <a:gd name="connsiteX10" fmla="*/ 217735 w 2771863"/>
              <a:gd name="connsiteY10" fmla="*/ 21772 h 1349829"/>
              <a:gd name="connsiteX11" fmla="*/ 391906 w 2771863"/>
              <a:gd name="connsiteY11" fmla="*/ 10886 h 1349829"/>
              <a:gd name="connsiteX12" fmla="*/ 2079192 w 2771863"/>
              <a:gd name="connsiteY12" fmla="*/ 0 h 1349829"/>
              <a:gd name="connsiteX13" fmla="*/ 2645249 w 2771863"/>
              <a:gd name="connsiteY13" fmla="*/ 10886 h 1349829"/>
              <a:gd name="connsiteX14" fmla="*/ 2656135 w 2771863"/>
              <a:gd name="connsiteY14" fmla="*/ 43543 h 1349829"/>
              <a:gd name="connsiteX15" fmla="*/ 2677906 w 2771863"/>
              <a:gd name="connsiteY15" fmla="*/ 119743 h 1349829"/>
              <a:gd name="connsiteX16" fmla="*/ 2699677 w 2771863"/>
              <a:gd name="connsiteY16" fmla="*/ 141515 h 1349829"/>
              <a:gd name="connsiteX17" fmla="*/ 2710563 w 2771863"/>
              <a:gd name="connsiteY17" fmla="*/ 1262743 h 1349829"/>
              <a:gd name="connsiteX18" fmla="*/ 2677906 w 2771863"/>
              <a:gd name="connsiteY18" fmla="*/ 1273629 h 1349829"/>
              <a:gd name="connsiteX19" fmla="*/ 2634363 w 2771863"/>
              <a:gd name="connsiteY19" fmla="*/ 1295400 h 1349829"/>
              <a:gd name="connsiteX20" fmla="*/ 2579935 w 2771863"/>
              <a:gd name="connsiteY20" fmla="*/ 1338943 h 1349829"/>
              <a:gd name="connsiteX21" fmla="*/ 2547277 w 2771863"/>
              <a:gd name="connsiteY21" fmla="*/ 1349829 h 1349829"/>
              <a:gd name="connsiteX22" fmla="*/ 2427535 w 2771863"/>
              <a:gd name="connsiteY22" fmla="*/ 1338943 h 1349829"/>
              <a:gd name="connsiteX23" fmla="*/ 2394877 w 2771863"/>
              <a:gd name="connsiteY23" fmla="*/ 1317172 h 1349829"/>
              <a:gd name="connsiteX24" fmla="*/ 2340449 w 2771863"/>
              <a:gd name="connsiteY24" fmla="*/ 1262743 h 1349829"/>
              <a:gd name="connsiteX25" fmla="*/ 2318677 w 2771863"/>
              <a:gd name="connsiteY25" fmla="*/ 1240972 h 1349829"/>
              <a:gd name="connsiteX26" fmla="*/ 2296906 w 2771863"/>
              <a:gd name="connsiteY26" fmla="*/ 1219200 h 1349829"/>
              <a:gd name="connsiteX27" fmla="*/ 2253363 w 2771863"/>
              <a:gd name="connsiteY27" fmla="*/ 1153886 h 1349829"/>
              <a:gd name="connsiteX28" fmla="*/ 2209820 w 2771863"/>
              <a:gd name="connsiteY28" fmla="*/ 1055915 h 1349829"/>
              <a:gd name="connsiteX29" fmla="*/ 2198935 w 2771863"/>
              <a:gd name="connsiteY29" fmla="*/ 1023257 h 1349829"/>
              <a:gd name="connsiteX30" fmla="*/ 2188049 w 2771863"/>
              <a:gd name="connsiteY30" fmla="*/ 783772 h 1349829"/>
              <a:gd name="connsiteX31" fmla="*/ 2177163 w 2771863"/>
              <a:gd name="connsiteY31" fmla="*/ 740229 h 1349829"/>
              <a:gd name="connsiteX32" fmla="*/ 2166277 w 2771863"/>
              <a:gd name="connsiteY32" fmla="*/ 685800 h 1349829"/>
              <a:gd name="connsiteX33" fmla="*/ 2155392 w 2771863"/>
              <a:gd name="connsiteY33" fmla="*/ 522515 h 1349829"/>
              <a:gd name="connsiteX34" fmla="*/ 2133620 w 2771863"/>
              <a:gd name="connsiteY34" fmla="*/ 457200 h 1349829"/>
              <a:gd name="connsiteX35" fmla="*/ 2122735 w 2771863"/>
              <a:gd name="connsiteY35" fmla="*/ 424543 h 1349829"/>
              <a:gd name="connsiteX36" fmla="*/ 2090077 w 2771863"/>
              <a:gd name="connsiteY36" fmla="*/ 413657 h 1349829"/>
              <a:gd name="connsiteX37" fmla="*/ 2079192 w 2771863"/>
              <a:gd name="connsiteY37" fmla="*/ 381000 h 1349829"/>
              <a:gd name="connsiteX38" fmla="*/ 2057420 w 2771863"/>
              <a:gd name="connsiteY38" fmla="*/ 359229 h 1349829"/>
              <a:gd name="connsiteX39" fmla="*/ 1959449 w 2771863"/>
              <a:gd name="connsiteY39" fmla="*/ 304800 h 1349829"/>
              <a:gd name="connsiteX40" fmla="*/ 1915906 w 2771863"/>
              <a:gd name="connsiteY40" fmla="*/ 293915 h 1349829"/>
              <a:gd name="connsiteX41" fmla="*/ 500763 w 2771863"/>
              <a:gd name="connsiteY41" fmla="*/ 304800 h 1349829"/>
              <a:gd name="connsiteX42" fmla="*/ 435449 w 2771863"/>
              <a:gd name="connsiteY42" fmla="*/ 326572 h 1349829"/>
              <a:gd name="connsiteX43" fmla="*/ 413677 w 2771863"/>
              <a:gd name="connsiteY43" fmla="*/ 348343 h 1349829"/>
              <a:gd name="connsiteX44" fmla="*/ 381020 w 2771863"/>
              <a:gd name="connsiteY44" fmla="*/ 370115 h 1349829"/>
              <a:gd name="connsiteX45" fmla="*/ 359249 w 2771863"/>
              <a:gd name="connsiteY45" fmla="*/ 402772 h 1349829"/>
              <a:gd name="connsiteX46" fmla="*/ 326592 w 2771863"/>
              <a:gd name="connsiteY46" fmla="*/ 511629 h 1349829"/>
              <a:gd name="connsiteX47" fmla="*/ 315706 w 2771863"/>
              <a:gd name="connsiteY47" fmla="*/ 587829 h 1349829"/>
              <a:gd name="connsiteX48" fmla="*/ 359249 w 2771863"/>
              <a:gd name="connsiteY48" fmla="*/ 653143 h 1349829"/>
              <a:gd name="connsiteX49" fmla="*/ 1251877 w 2771863"/>
              <a:gd name="connsiteY49" fmla="*/ 642257 h 1349829"/>
              <a:gd name="connsiteX50" fmla="*/ 1872363 w 2771863"/>
              <a:gd name="connsiteY50" fmla="*/ 653143 h 1349829"/>
              <a:gd name="connsiteX51" fmla="*/ 1926792 w 2771863"/>
              <a:gd name="connsiteY51" fmla="*/ 696686 h 1349829"/>
              <a:gd name="connsiteX52" fmla="*/ 1970335 w 2771863"/>
              <a:gd name="connsiteY52" fmla="*/ 762000 h 1349829"/>
              <a:gd name="connsiteX53" fmla="*/ 1981220 w 2771863"/>
              <a:gd name="connsiteY53" fmla="*/ 1045029 h 1349829"/>
              <a:gd name="connsiteX54" fmla="*/ 1948563 w 2771863"/>
              <a:gd name="connsiteY54" fmla="*/ 1066800 h 1349829"/>
              <a:gd name="connsiteX55" fmla="*/ 1905020 w 2771863"/>
              <a:gd name="connsiteY55" fmla="*/ 1110343 h 1349829"/>
              <a:gd name="connsiteX56" fmla="*/ 1861477 w 2771863"/>
              <a:gd name="connsiteY56" fmla="*/ 1132115 h 1349829"/>
              <a:gd name="connsiteX57" fmla="*/ 1828820 w 2771863"/>
              <a:gd name="connsiteY57" fmla="*/ 1143000 h 1349829"/>
              <a:gd name="connsiteX58" fmla="*/ 1741735 w 2771863"/>
              <a:gd name="connsiteY58" fmla="*/ 1197429 h 1349829"/>
              <a:gd name="connsiteX59" fmla="*/ 1709077 w 2771863"/>
              <a:gd name="connsiteY59" fmla="*/ 1230086 h 1349829"/>
              <a:gd name="connsiteX60" fmla="*/ 1600220 w 2771863"/>
              <a:gd name="connsiteY60" fmla="*/ 1273629 h 1349829"/>
              <a:gd name="connsiteX61" fmla="*/ 174192 w 2771863"/>
              <a:gd name="connsiteY61" fmla="*/ 1273629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71863" h="1349829">
                <a:moveTo>
                  <a:pt x="21792" y="1306286"/>
                </a:moveTo>
                <a:cubicBezTo>
                  <a:pt x="-10392" y="920085"/>
                  <a:pt x="-3961" y="1047666"/>
                  <a:pt x="21792" y="326572"/>
                </a:cubicBezTo>
                <a:cubicBezTo>
                  <a:pt x="22611" y="303637"/>
                  <a:pt x="36306" y="283029"/>
                  <a:pt x="43563" y="261257"/>
                </a:cubicBezTo>
                <a:lnTo>
                  <a:pt x="54449" y="228600"/>
                </a:lnTo>
                <a:cubicBezTo>
                  <a:pt x="58078" y="217714"/>
                  <a:pt x="58970" y="205490"/>
                  <a:pt x="65335" y="195943"/>
                </a:cubicBezTo>
                <a:cubicBezTo>
                  <a:pt x="72592" y="185057"/>
                  <a:pt x="81255" y="174988"/>
                  <a:pt x="87106" y="163286"/>
                </a:cubicBezTo>
                <a:cubicBezTo>
                  <a:pt x="115369" y="106761"/>
                  <a:pt x="77239" y="151383"/>
                  <a:pt x="119763" y="108857"/>
                </a:cubicBezTo>
                <a:cubicBezTo>
                  <a:pt x="123392" y="97971"/>
                  <a:pt x="123481" y="85160"/>
                  <a:pt x="130649" y="76200"/>
                </a:cubicBezTo>
                <a:cubicBezTo>
                  <a:pt x="138822" y="65984"/>
                  <a:pt x="153090" y="62602"/>
                  <a:pt x="163306" y="54429"/>
                </a:cubicBezTo>
                <a:cubicBezTo>
                  <a:pt x="171320" y="48018"/>
                  <a:pt x="176276" y="37937"/>
                  <a:pt x="185077" y="32657"/>
                </a:cubicBezTo>
                <a:cubicBezTo>
                  <a:pt x="194917" y="26753"/>
                  <a:pt x="206323" y="22973"/>
                  <a:pt x="217735" y="21772"/>
                </a:cubicBezTo>
                <a:cubicBezTo>
                  <a:pt x="275586" y="15683"/>
                  <a:pt x="333740" y="11566"/>
                  <a:pt x="391906" y="10886"/>
                </a:cubicBezTo>
                <a:lnTo>
                  <a:pt x="2079192" y="0"/>
                </a:lnTo>
                <a:cubicBezTo>
                  <a:pt x="2267878" y="3629"/>
                  <a:pt x="2457064" y="-3317"/>
                  <a:pt x="2645249" y="10886"/>
                </a:cubicBezTo>
                <a:cubicBezTo>
                  <a:pt x="2656691" y="11750"/>
                  <a:pt x="2652983" y="32510"/>
                  <a:pt x="2656135" y="43543"/>
                </a:cubicBezTo>
                <a:cubicBezTo>
                  <a:pt x="2658724" y="52606"/>
                  <a:pt x="2670785" y="107875"/>
                  <a:pt x="2677906" y="119743"/>
                </a:cubicBezTo>
                <a:cubicBezTo>
                  <a:pt x="2683186" y="128544"/>
                  <a:pt x="2692420" y="134258"/>
                  <a:pt x="2699677" y="141515"/>
                </a:cubicBezTo>
                <a:cubicBezTo>
                  <a:pt x="2830849" y="535020"/>
                  <a:pt x="2751008" y="271845"/>
                  <a:pt x="2710563" y="1262743"/>
                </a:cubicBezTo>
                <a:cubicBezTo>
                  <a:pt x="2710095" y="1274208"/>
                  <a:pt x="2688453" y="1269109"/>
                  <a:pt x="2677906" y="1273629"/>
                </a:cubicBezTo>
                <a:cubicBezTo>
                  <a:pt x="2662991" y="1280021"/>
                  <a:pt x="2648877" y="1288143"/>
                  <a:pt x="2634363" y="1295400"/>
                </a:cubicBezTo>
                <a:cubicBezTo>
                  <a:pt x="2614112" y="1315651"/>
                  <a:pt x="2607401" y="1325210"/>
                  <a:pt x="2579935" y="1338943"/>
                </a:cubicBezTo>
                <a:cubicBezTo>
                  <a:pt x="2569672" y="1344075"/>
                  <a:pt x="2558163" y="1346200"/>
                  <a:pt x="2547277" y="1349829"/>
                </a:cubicBezTo>
                <a:cubicBezTo>
                  <a:pt x="2507363" y="1346200"/>
                  <a:pt x="2466724" y="1347341"/>
                  <a:pt x="2427535" y="1338943"/>
                </a:cubicBezTo>
                <a:cubicBezTo>
                  <a:pt x="2414742" y="1336202"/>
                  <a:pt x="2404723" y="1325787"/>
                  <a:pt x="2394877" y="1317172"/>
                </a:cubicBezTo>
                <a:cubicBezTo>
                  <a:pt x="2375567" y="1300276"/>
                  <a:pt x="2358592" y="1280886"/>
                  <a:pt x="2340449" y="1262743"/>
                </a:cubicBezTo>
                <a:lnTo>
                  <a:pt x="2318677" y="1240972"/>
                </a:lnTo>
                <a:cubicBezTo>
                  <a:pt x="2311420" y="1233715"/>
                  <a:pt x="2302599" y="1227739"/>
                  <a:pt x="2296906" y="1219200"/>
                </a:cubicBezTo>
                <a:lnTo>
                  <a:pt x="2253363" y="1153886"/>
                </a:lnTo>
                <a:cubicBezTo>
                  <a:pt x="2218864" y="1102138"/>
                  <a:pt x="2235726" y="1133635"/>
                  <a:pt x="2209820" y="1055915"/>
                </a:cubicBezTo>
                <a:lnTo>
                  <a:pt x="2198935" y="1023257"/>
                </a:lnTo>
                <a:cubicBezTo>
                  <a:pt x="2195306" y="943429"/>
                  <a:pt x="2194178" y="863447"/>
                  <a:pt x="2188049" y="783772"/>
                </a:cubicBezTo>
                <a:cubicBezTo>
                  <a:pt x="2186902" y="768855"/>
                  <a:pt x="2180409" y="754834"/>
                  <a:pt x="2177163" y="740229"/>
                </a:cubicBezTo>
                <a:cubicBezTo>
                  <a:pt x="2173149" y="722167"/>
                  <a:pt x="2169906" y="703943"/>
                  <a:pt x="2166277" y="685800"/>
                </a:cubicBezTo>
                <a:cubicBezTo>
                  <a:pt x="2162649" y="631372"/>
                  <a:pt x="2163106" y="576516"/>
                  <a:pt x="2155392" y="522515"/>
                </a:cubicBezTo>
                <a:cubicBezTo>
                  <a:pt x="2152146" y="499796"/>
                  <a:pt x="2140877" y="478972"/>
                  <a:pt x="2133620" y="457200"/>
                </a:cubicBezTo>
                <a:cubicBezTo>
                  <a:pt x="2129991" y="446314"/>
                  <a:pt x="2133621" y="428172"/>
                  <a:pt x="2122735" y="424543"/>
                </a:cubicBezTo>
                <a:lnTo>
                  <a:pt x="2090077" y="413657"/>
                </a:lnTo>
                <a:cubicBezTo>
                  <a:pt x="2086449" y="402771"/>
                  <a:pt x="2085096" y="390839"/>
                  <a:pt x="2079192" y="381000"/>
                </a:cubicBezTo>
                <a:cubicBezTo>
                  <a:pt x="2073912" y="372199"/>
                  <a:pt x="2065631" y="365387"/>
                  <a:pt x="2057420" y="359229"/>
                </a:cubicBezTo>
                <a:cubicBezTo>
                  <a:pt x="2009442" y="323245"/>
                  <a:pt x="2005140" y="317854"/>
                  <a:pt x="1959449" y="304800"/>
                </a:cubicBezTo>
                <a:cubicBezTo>
                  <a:pt x="1945064" y="300690"/>
                  <a:pt x="1930420" y="297543"/>
                  <a:pt x="1915906" y="293915"/>
                </a:cubicBezTo>
                <a:lnTo>
                  <a:pt x="500763" y="304800"/>
                </a:lnTo>
                <a:cubicBezTo>
                  <a:pt x="477820" y="305306"/>
                  <a:pt x="435449" y="326572"/>
                  <a:pt x="435449" y="326572"/>
                </a:cubicBezTo>
                <a:cubicBezTo>
                  <a:pt x="428192" y="333829"/>
                  <a:pt x="421691" y="341932"/>
                  <a:pt x="413677" y="348343"/>
                </a:cubicBezTo>
                <a:cubicBezTo>
                  <a:pt x="403461" y="356516"/>
                  <a:pt x="390271" y="360864"/>
                  <a:pt x="381020" y="370115"/>
                </a:cubicBezTo>
                <a:cubicBezTo>
                  <a:pt x="371769" y="379366"/>
                  <a:pt x="364562" y="390817"/>
                  <a:pt x="359249" y="402772"/>
                </a:cubicBezTo>
                <a:cubicBezTo>
                  <a:pt x="350506" y="422444"/>
                  <a:pt x="331464" y="484830"/>
                  <a:pt x="326592" y="511629"/>
                </a:cubicBezTo>
                <a:cubicBezTo>
                  <a:pt x="322002" y="536873"/>
                  <a:pt x="319335" y="562429"/>
                  <a:pt x="315706" y="587829"/>
                </a:cubicBezTo>
                <a:cubicBezTo>
                  <a:pt x="323445" y="626521"/>
                  <a:pt x="312387" y="653143"/>
                  <a:pt x="359249" y="653143"/>
                </a:cubicBezTo>
                <a:cubicBezTo>
                  <a:pt x="656814" y="653143"/>
                  <a:pt x="954334" y="645886"/>
                  <a:pt x="1251877" y="642257"/>
                </a:cubicBezTo>
                <a:cubicBezTo>
                  <a:pt x="1458706" y="645886"/>
                  <a:pt x="1665761" y="642813"/>
                  <a:pt x="1872363" y="653143"/>
                </a:cubicBezTo>
                <a:cubicBezTo>
                  <a:pt x="1883490" y="653699"/>
                  <a:pt x="1919357" y="686773"/>
                  <a:pt x="1926792" y="696686"/>
                </a:cubicBezTo>
                <a:cubicBezTo>
                  <a:pt x="1942492" y="717619"/>
                  <a:pt x="1970335" y="762000"/>
                  <a:pt x="1970335" y="762000"/>
                </a:cubicBezTo>
                <a:cubicBezTo>
                  <a:pt x="2008601" y="876801"/>
                  <a:pt x="2013776" y="865969"/>
                  <a:pt x="1981220" y="1045029"/>
                </a:cubicBezTo>
                <a:cubicBezTo>
                  <a:pt x="1978880" y="1057901"/>
                  <a:pt x="1958496" y="1058286"/>
                  <a:pt x="1948563" y="1066800"/>
                </a:cubicBezTo>
                <a:cubicBezTo>
                  <a:pt x="1932978" y="1080158"/>
                  <a:pt x="1923379" y="1101163"/>
                  <a:pt x="1905020" y="1110343"/>
                </a:cubicBezTo>
                <a:cubicBezTo>
                  <a:pt x="1890506" y="1117600"/>
                  <a:pt x="1876393" y="1125723"/>
                  <a:pt x="1861477" y="1132115"/>
                </a:cubicBezTo>
                <a:cubicBezTo>
                  <a:pt x="1850930" y="1136635"/>
                  <a:pt x="1839083" y="1137869"/>
                  <a:pt x="1828820" y="1143000"/>
                </a:cubicBezTo>
                <a:cubicBezTo>
                  <a:pt x="1823504" y="1145658"/>
                  <a:pt x="1754690" y="1186633"/>
                  <a:pt x="1741735" y="1197429"/>
                </a:cubicBezTo>
                <a:cubicBezTo>
                  <a:pt x="1729908" y="1207285"/>
                  <a:pt x="1721604" y="1221138"/>
                  <a:pt x="1709077" y="1230086"/>
                </a:cubicBezTo>
                <a:cubicBezTo>
                  <a:pt x="1690861" y="1243097"/>
                  <a:pt x="1616082" y="1273629"/>
                  <a:pt x="1600220" y="1273629"/>
                </a:cubicBezTo>
                <a:lnTo>
                  <a:pt x="174192" y="12736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26" name="Sirge noolkonnektor 25"/>
          <p:cNvCxnSpPr>
            <a:stCxn id="22" idx="0"/>
            <a:endCxn id="22" idx="0"/>
          </p:cNvCxnSpPr>
          <p:nvPr/>
        </p:nvCxnSpPr>
        <p:spPr>
          <a:xfrm>
            <a:off x="4430486" y="6172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Ülesnool 27"/>
          <p:cNvSpPr/>
          <p:nvPr/>
        </p:nvSpPr>
        <p:spPr>
          <a:xfrm>
            <a:off x="4335154" y="6024792"/>
            <a:ext cx="190664" cy="190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9" name="Vasaknool 28"/>
          <p:cNvSpPr/>
          <p:nvPr/>
        </p:nvSpPr>
        <p:spPr>
          <a:xfrm>
            <a:off x="4797218" y="6056498"/>
            <a:ext cx="278838" cy="1682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749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hooldamine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Klaasipesuri käepide ja raam pestakse sooja vee ja harjaga. Plüüs pestakse sarnaselt lappide ja </a:t>
            </a:r>
            <a:r>
              <a:rPr lang="et-EE" dirty="0" err="1" smtClean="0"/>
              <a:t>moppidega</a:t>
            </a:r>
            <a:r>
              <a:rPr lang="et-EE" dirty="0" smtClean="0"/>
              <a:t>.</a:t>
            </a:r>
          </a:p>
          <a:p>
            <a:r>
              <a:rPr lang="et-EE" dirty="0" smtClean="0"/>
              <a:t>Klaasikuivataja võetakse lahti ja pestakse sooja vee ja harjaga ning pannakse kuivama</a:t>
            </a:r>
          </a:p>
          <a:p>
            <a:pPr marL="0" indent="0">
              <a:buNone/>
            </a:pPr>
            <a:r>
              <a:rPr lang="et-EE" b="1" dirty="0" smtClean="0"/>
              <a:t>Põhilised vead töötamisel</a:t>
            </a:r>
          </a:p>
          <a:p>
            <a:r>
              <a:rPr lang="et-EE" dirty="0" smtClean="0"/>
              <a:t>Kuivataja surutakse kõvasti vastu klaasi, ei paranda tulemust, väsitab kätt</a:t>
            </a:r>
          </a:p>
          <a:p>
            <a:r>
              <a:rPr lang="et-EE" dirty="0" smtClean="0"/>
              <a:t>Kuivataja asetatakse klaaspinna keskele, pärast klaasi kuivamist jääb nähtav jälg.</a:t>
            </a:r>
          </a:p>
          <a:p>
            <a:r>
              <a:rPr lang="et-EE" dirty="0" smtClean="0"/>
              <a:t>Kuivataja kumm on defektiga või jäik – veenired jäävad klaasile.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530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Küürimisvahendid - </a:t>
            </a:r>
            <a:r>
              <a:rPr lang="et-EE" dirty="0" err="1" smtClean="0"/>
              <a:t>hõõrukid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 err="1" smtClean="0"/>
              <a:t>Hõõrukid</a:t>
            </a:r>
            <a:r>
              <a:rPr lang="et-EE" dirty="0" smtClean="0"/>
              <a:t> on küürimisvahendid: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pika varrega kasutamiseks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käepidemega</a:t>
            </a:r>
          </a:p>
          <a:p>
            <a:r>
              <a:rPr lang="et-EE" dirty="0" err="1" smtClean="0"/>
              <a:t>Hõõrukite</a:t>
            </a:r>
            <a:r>
              <a:rPr lang="et-EE" dirty="0" smtClean="0"/>
              <a:t> all kasutatakse </a:t>
            </a:r>
            <a:r>
              <a:rPr lang="et-EE" dirty="0" err="1" smtClean="0"/>
              <a:t>hõõrukiplaate</a:t>
            </a:r>
            <a:r>
              <a:rPr lang="et-EE" dirty="0" smtClean="0"/>
              <a:t> (karukeeled, laikad, küürimisplaadid). Plaadi värvus näitab tema karedust: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heledad (valge, beež) pehmed </a:t>
            </a:r>
            <a:r>
              <a:rPr lang="et-EE" dirty="0" err="1" smtClean="0"/>
              <a:t>hõõrukid</a:t>
            </a:r>
            <a:r>
              <a:rPr lang="et-EE" dirty="0" smtClean="0"/>
              <a:t> sobivad värvitud pindade, glasuuritud keraamiliste plaatide, klaasi, fajansi, portselani ja roostevaba terase pesemiseks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punased, sinised, rohelised (keskmise karedusega) sobivad keraamiliste põrandaplaatide, PVC ja PUR põrandate, loodusliku kivi, linoleumi pesemiseks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pruunid, mustad (karedad) sobivad vanade kivipõrandate ja betoonpõrandate pesemiseks ja eritöödeks.</a:t>
            </a:r>
          </a:p>
          <a:p>
            <a:r>
              <a:rPr lang="et-EE" dirty="0" smtClean="0"/>
              <a:t>Samad põhimõtted kehtivad ka masinaketaste kohta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04543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Hõõrukite</a:t>
            </a:r>
            <a:r>
              <a:rPr lang="et-EE" dirty="0" smtClean="0"/>
              <a:t> kasutamine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Kontrolli, millist </a:t>
            </a:r>
            <a:r>
              <a:rPr lang="et-EE" dirty="0" err="1" smtClean="0"/>
              <a:t>hõõrukiplaati</a:t>
            </a:r>
            <a:r>
              <a:rPr lang="et-EE" dirty="0" smtClean="0"/>
              <a:t> pestav pind talub</a:t>
            </a:r>
          </a:p>
          <a:p>
            <a:r>
              <a:rPr lang="et-EE" dirty="0" smtClean="0"/>
              <a:t>Vali sobiv töövahend</a:t>
            </a:r>
          </a:p>
          <a:p>
            <a:r>
              <a:rPr lang="et-EE" dirty="0" smtClean="0"/>
              <a:t>Peale töö lõppu pese </a:t>
            </a:r>
            <a:r>
              <a:rPr lang="et-EE" dirty="0" err="1" smtClean="0"/>
              <a:t>hõõrukiplaat</a:t>
            </a:r>
            <a:r>
              <a:rPr lang="et-EE" dirty="0" smtClean="0"/>
              <a:t> sooja voolava vee all ja aseta sirgelt kuivama. Ei pesta pesumasinas koos tekstiilidega.</a:t>
            </a:r>
          </a:p>
          <a:p>
            <a:r>
              <a:rPr lang="et-EE" dirty="0" err="1" smtClean="0"/>
              <a:t>Hõõruk</a:t>
            </a:r>
            <a:r>
              <a:rPr lang="et-EE" dirty="0" smtClean="0"/>
              <a:t> pestakse sooja veega ja harjaga, takjaosa puhastatakse aeg-ajalt terava kammiga</a:t>
            </a:r>
          </a:p>
          <a:p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3275856" y="4509120"/>
            <a:ext cx="3384376" cy="16561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396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pesuharjad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Nõudepesuharjad  - toidunõude, kraanikausi, </a:t>
            </a:r>
            <a:r>
              <a:rPr lang="et-EE" dirty="0" err="1" smtClean="0"/>
              <a:t>duššilifti</a:t>
            </a:r>
            <a:r>
              <a:rPr lang="et-EE" dirty="0" smtClean="0"/>
              <a:t>, trapi jne pesemiseks. Kasutatakse värvikoode. </a:t>
            </a:r>
          </a:p>
          <a:p>
            <a:r>
              <a:rPr lang="et-EE" dirty="0" smtClean="0"/>
              <a:t>Pika varrega küürimisharjad põrandate, seinte ja lagede, jalarestide pesemiseks </a:t>
            </a:r>
          </a:p>
          <a:p>
            <a:r>
              <a:rPr lang="et-EE" dirty="0" smtClean="0"/>
              <a:t>Lühikese varrega või käepidemega harjad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kraanikausside, vannide jne pesemiseks</a:t>
            </a:r>
          </a:p>
          <a:p>
            <a:r>
              <a:rPr lang="et-EE" dirty="0" smtClean="0"/>
              <a:t>Wc harjad – wc poti ja pissuaari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sisepindade pesemiseks. Kahesuguste</a:t>
            </a:r>
          </a:p>
          <a:p>
            <a:pPr marL="0" indent="0">
              <a:buNone/>
            </a:pPr>
            <a:r>
              <a:rPr lang="et-EE" dirty="0" smtClean="0"/>
              <a:t> hoidikutega – hari istub pesas või ripub.</a:t>
            </a:r>
          </a:p>
          <a:p>
            <a:r>
              <a:rPr lang="et-EE" dirty="0" smtClean="0"/>
              <a:t>Vuugihari  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28800"/>
            <a:ext cx="790575" cy="95250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64964"/>
            <a:ext cx="1224156" cy="816104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07" y="4022271"/>
            <a:ext cx="1143000" cy="1143000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20" y="5110842"/>
            <a:ext cx="1143000" cy="1143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795588"/>
            <a:ext cx="1105893" cy="8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18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Harjade kasutamine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Küürimisharju kasutatakse igapäevaseks pindade pesemiseks ja suurpuhastuseks.</a:t>
            </a:r>
          </a:p>
          <a:p>
            <a:r>
              <a:rPr lang="et-EE" dirty="0" smtClean="0"/>
              <a:t>Wc hari ja alus pestakse igal koristuskorral ja alus kuivatatakse</a:t>
            </a:r>
          </a:p>
          <a:p>
            <a:r>
              <a:rPr lang="et-EE" dirty="0" smtClean="0"/>
              <a:t>Teised harjad pestakse tööjärgselt harja ja neutraalse või aluselise puhastusainega. Loputatakse ja asetatakse kuivama nii, et harjased ei toetuks alusele</a:t>
            </a:r>
          </a:p>
          <a:p>
            <a:r>
              <a:rPr lang="et-EE" dirty="0" smtClean="0"/>
              <a:t>Harjade hoidmiseks on hea kasutada seinale paigaldatavat hoidikut</a:t>
            </a:r>
            <a:endParaRPr lang="et-EE" dirty="0"/>
          </a:p>
        </p:txBody>
      </p:sp>
      <p:pic>
        <p:nvPicPr>
          <p:cNvPr id="5" name="Picture 8" descr="C:\Documents and Settings\Endla Kuura\My Documents\My Pictures\Töövahendid\harjahoid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2"/>
            <a:ext cx="1633364" cy="13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83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t-EE" dirty="0" smtClean="0"/>
              <a:t>Pihustuspudelid ja niisutuspudelid. Kasutus-lahuse pindadele kandmiseks  ja koristustekstiilide niisutamiseks.</a:t>
            </a:r>
          </a:p>
          <a:p>
            <a:r>
              <a:rPr lang="et-EE" dirty="0" smtClean="0"/>
              <a:t>Prügikühvlid. Plastikust või metallist,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kummist äärega.</a:t>
            </a:r>
          </a:p>
          <a:p>
            <a:r>
              <a:rPr lang="et-EE" dirty="0" smtClean="0"/>
              <a:t>Prügikotid ja hügieenikotid. Prügikotid prügikastidesse, märgade koristustekstiilide hoidmiseks ja prügi kogumiseks. Enne konteinerisse asetamist suletakse nööri või sõlmega</a:t>
            </a:r>
          </a:p>
          <a:p>
            <a:r>
              <a:rPr lang="et-EE" dirty="0" smtClean="0"/>
              <a:t>Prügikastid. Soovitavalt kaanega, jalaga avatavad või kiikkaanega, prügikott sees. 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3"/>
            <a:ext cx="792088" cy="9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6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Trepid ja redelid. Kõrgete pindade puhastamiseks. Libisemistõketega, kindlalt fikseeritav, kerge, kõrgus reguleeritav.</a:t>
            </a:r>
          </a:p>
          <a:p>
            <a:r>
              <a:rPr lang="et-EE" dirty="0" smtClean="0"/>
              <a:t>Pressid ja presskärud. Koristustekstiilide väänamiseks.</a:t>
            </a:r>
          </a:p>
          <a:p>
            <a:r>
              <a:rPr lang="et-EE" dirty="0" smtClean="0"/>
              <a:t>Koristuskorvid. Koristustarvikute ja </a:t>
            </a:r>
          </a:p>
          <a:p>
            <a:pPr marL="0" indent="0">
              <a:buNone/>
            </a:pPr>
            <a:r>
              <a:rPr lang="et-EE" dirty="0" smtClean="0"/>
              <a:t>    koristusainete transpordiks. Kasutatakse eraldi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või koos hotellikäruga.</a:t>
            </a:r>
          </a:p>
          <a:p>
            <a:r>
              <a:rPr lang="et-EE" dirty="0" smtClean="0"/>
              <a:t>Kandurid ja hoidikud. Erinevate hügieenipaberite, vedelseebi, kreemi jne hoidmiseks.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5293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4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hotellikäru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Ratastel liikuv riiulite ja hoidikutega raam. Kasutatakse koristustarvikute, koristusainete, puhta pesu ja prahi transportimiseks. Hoitakse koridoris. Lisaks mahutatakse hotellikärule veel rätikuid pindade kuivatamiseks, klienditarbeid, kasutatud pesu kogumiskotte jne.</a:t>
            </a:r>
          </a:p>
          <a:p>
            <a:r>
              <a:rPr lang="et-EE" dirty="0" smtClean="0"/>
              <a:t>Hotellikäru komplekteeritakse nii, et sageli kasutatavad asjad on ülevalpool ja harva kasutatavad asjad allpool. Asjad kokkulepitud kohta. </a:t>
            </a:r>
          </a:p>
          <a:p>
            <a:r>
              <a:rPr lang="et-EE" dirty="0" smtClean="0"/>
              <a:t>Hea käru liigub vabalt ja vaikselt, mahutab kõik vajaliku ja mahub läbi ustest ja lifti.</a:t>
            </a:r>
          </a:p>
          <a:p>
            <a:r>
              <a:rPr lang="et-EE" dirty="0" smtClean="0"/>
              <a:t>Lisaks hotellikärule kasutatakse voodipesu kogumiseks erinevaid  kotte ja konteinereid.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320164" cy="17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15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koristusmasinad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Tutvu koristusmasina kasutusjuhendiga, jälgi CE märgistust</a:t>
            </a:r>
          </a:p>
          <a:p>
            <a:r>
              <a:rPr lang="et-EE" dirty="0" smtClean="0"/>
              <a:t>Kasuta ainult töökorras masinat</a:t>
            </a:r>
          </a:p>
          <a:p>
            <a:r>
              <a:rPr lang="et-EE" dirty="0" smtClean="0"/>
              <a:t>Ära sõida masinaga üle elektrijuhtme</a:t>
            </a:r>
          </a:p>
          <a:p>
            <a:r>
              <a:rPr lang="et-EE" dirty="0" smtClean="0"/>
              <a:t>Seiska masin kohe, kui ilmneb rike</a:t>
            </a:r>
          </a:p>
          <a:p>
            <a:r>
              <a:rPr lang="et-EE" dirty="0" smtClean="0"/>
              <a:t>Puhasta masin pärast töö lõppu, selleks eemalda masin vooluvõrgust</a:t>
            </a:r>
          </a:p>
          <a:p>
            <a:r>
              <a:rPr lang="et-EE" dirty="0" smtClean="0"/>
              <a:t>Juhtme puhastamist alusta alati masinapoolsest otsast, siis tulevad keerud välja</a:t>
            </a:r>
          </a:p>
          <a:p>
            <a:r>
              <a:rPr lang="et-EE" dirty="0" smtClean="0"/>
              <a:t>Kontrolli alati peale töö lõppu masina korrasolekut, vigadest teata koheselt elektrikule, masinat parandada ise ei tohi!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808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WC paberid - rullpaberid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Väikesed rullid – kasutatakse majutusruumides ja mitmerullilistes hoidikutes üldkasutatavates WC </a:t>
            </a:r>
            <a:r>
              <a:rPr lang="et-EE" dirty="0" err="1" smtClean="0"/>
              <a:t>–des</a:t>
            </a:r>
            <a:endParaRPr lang="et-EE" dirty="0" smtClean="0"/>
          </a:p>
          <a:p>
            <a:r>
              <a:rPr lang="et-EE" dirty="0" smtClean="0"/>
              <a:t>Keskmise suurusega rullid  (keskväljatõmbega) -  üldkasutatavates WC </a:t>
            </a:r>
            <a:r>
              <a:rPr lang="et-EE" dirty="0" err="1" smtClean="0"/>
              <a:t>–des</a:t>
            </a:r>
            <a:endParaRPr lang="et-EE" dirty="0" smtClean="0"/>
          </a:p>
          <a:p>
            <a:r>
              <a:rPr lang="et-EE" dirty="0" smtClean="0"/>
              <a:t>Suured rullid – üldkasutatavates WC -</a:t>
            </a:r>
            <a:r>
              <a:rPr lang="et-EE" dirty="0" err="1" smtClean="0"/>
              <a:t>des</a:t>
            </a:r>
            <a:endParaRPr lang="et-EE" dirty="0"/>
          </a:p>
        </p:txBody>
      </p:sp>
      <p:pic>
        <p:nvPicPr>
          <p:cNvPr id="1026" name="Picture 2" descr="http://www.puhastusimport.ee/productFiles/images/K1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2571750" cy="1714500"/>
          </a:xfrm>
          <a:prstGeom prst="rect">
            <a:avLst/>
          </a:prstGeom>
          <a:noFill/>
        </p:spPr>
      </p:pic>
      <p:pic>
        <p:nvPicPr>
          <p:cNvPr id="1028" name="Picture 4" descr="http://www.puhastusimport.ee/productFiles/images/K11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2571750" cy="1714500"/>
          </a:xfrm>
          <a:prstGeom prst="rect">
            <a:avLst/>
          </a:prstGeom>
          <a:noFill/>
        </p:spPr>
      </p:pic>
      <p:pic>
        <p:nvPicPr>
          <p:cNvPr id="1030" name="Picture 6" descr="http://www.puhastusimport.ee/productFiles/images/K15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194421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tolmuimejad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Alarõhul töötavad koristusmasinad, mis on mõeldud TOLMU eemaldamiseks pindadelt.</a:t>
            </a:r>
          </a:p>
          <a:p>
            <a:r>
              <a:rPr lang="et-EE" dirty="0" smtClean="0"/>
              <a:t>Erineva tolmukogujaga, mis tuleb tühjendada/vahetada siis, kui see on ¾  täis</a:t>
            </a:r>
          </a:p>
          <a:p>
            <a:r>
              <a:rPr lang="et-EE" dirty="0" smtClean="0"/>
              <a:t>Valikul arvestatakse imemisvõimsusega (liitrit/minutis)</a:t>
            </a:r>
          </a:p>
          <a:p>
            <a:r>
              <a:rPr lang="et-EE" dirty="0" smtClean="0"/>
              <a:t>Erinevad tolmuimejad: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kaasaskantavad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tsentraaltolmuimejad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robottolmuimejad                 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5144"/>
            <a:ext cx="1805586" cy="13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7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Tolmuimejaga töötamine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Komplekteeri tolmuimeja ja reguleeri endale parajaks</a:t>
            </a:r>
          </a:p>
          <a:p>
            <a:r>
              <a:rPr lang="et-EE" dirty="0" smtClean="0"/>
              <a:t>Alusta töötamist ukse juurest ja suurenda puhast pinda enda ees. Tolmuimeja asub seljataga või kõrval</a:t>
            </a:r>
          </a:p>
          <a:p>
            <a:r>
              <a:rPr lang="et-EE" dirty="0" smtClean="0"/>
              <a:t>Puhasta kõik pinnad, väldi prahi jms imemist (tekivad ummistused)</a:t>
            </a:r>
          </a:p>
          <a:p>
            <a:r>
              <a:rPr lang="et-EE" dirty="0" smtClean="0"/>
              <a:t>Liiguta otsikut rahulikult, ära suru vastu pinda</a:t>
            </a:r>
          </a:p>
          <a:p>
            <a:r>
              <a:rPr lang="et-EE" dirty="0" smtClean="0"/>
              <a:t>Tööta ergonoomiliselt</a:t>
            </a:r>
          </a:p>
          <a:p>
            <a:r>
              <a:rPr lang="et-EE" dirty="0" smtClean="0"/>
              <a:t>Paksemate vaipade puhastamisel liigu enne ühes suunas ja siis risti eelmiste käikudega</a:t>
            </a:r>
          </a:p>
          <a:p>
            <a:r>
              <a:rPr lang="et-EE" dirty="0" smtClean="0"/>
              <a:t>Ära kunagi ime tolmuimejaga märga mustust, see rikub tolmuimeja ja võid saada elektrilöögi!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6538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Tolmuimeja hooldamine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Pärast tööd eemalda juhe vooluvõrgust (tõmmates pistikust), puhasta niiske lapiga ja keri vastavalt tolmuimeja tüübile. Kontrolli ühtlasi juhtme korrasolekut.</a:t>
            </a:r>
          </a:p>
          <a:p>
            <a:r>
              <a:rPr lang="et-EE" dirty="0" smtClean="0"/>
              <a:t>Kontrolli tolmukoguja täituvust, vajadusel tühjenda või vaheta kogujat.</a:t>
            </a:r>
          </a:p>
          <a:p>
            <a:r>
              <a:rPr lang="et-EE" dirty="0" smtClean="0"/>
              <a:t>Kontrolli filtrite puhtust, vajaduse pese filtrid või vaheta</a:t>
            </a:r>
          </a:p>
          <a:p>
            <a:r>
              <a:rPr lang="et-EE" dirty="0" smtClean="0"/>
              <a:t>Tolmuimeja korpus pühi niiske lapiga nii seest kui väljast</a:t>
            </a:r>
          </a:p>
          <a:p>
            <a:r>
              <a:rPr lang="et-EE" dirty="0" smtClean="0"/>
              <a:t>Tekkinud ummistusi saab eemaldada teleskoopvarrega</a:t>
            </a:r>
          </a:p>
          <a:p>
            <a:r>
              <a:rPr lang="et-EE" dirty="0" smtClean="0"/>
              <a:t>Tolmuimeja otsik puhasta vastavalt vajadusele kas </a:t>
            </a:r>
            <a:r>
              <a:rPr lang="et-EE" dirty="0" err="1" smtClean="0"/>
              <a:t>imutoruga</a:t>
            </a:r>
            <a:r>
              <a:rPr lang="et-EE" dirty="0" smtClean="0"/>
              <a:t>, harjaga või pestes neutraalse puhastusaine ja harjaga.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03216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veeimurid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Märja mustuse ja vee eemaldamiseks pindadelt</a:t>
            </a:r>
          </a:p>
          <a:p>
            <a:r>
              <a:rPr lang="et-EE" dirty="0" smtClean="0"/>
              <a:t>Paagis olev ujuk , mis näitab vedeliku taset ja lülitab vajadusel masina välja</a:t>
            </a:r>
          </a:p>
          <a:p>
            <a:r>
              <a:rPr lang="et-EE" dirty="0" smtClean="0"/>
              <a:t>Liigse vahu ärahoidmiseks kasutatakse masinpesuks sobivaid puhastusaineid või pannaks paaki tükk pesuseepi</a:t>
            </a:r>
          </a:p>
          <a:p>
            <a:r>
              <a:rPr lang="et-EE" dirty="0" smtClean="0"/>
              <a:t>Masin reguleeritakse endale parajaks</a:t>
            </a:r>
          </a:p>
          <a:p>
            <a:r>
              <a:rPr lang="et-EE" dirty="0" smtClean="0"/>
              <a:t>Liigutakse ühtlaste aeglaste liigutustega</a:t>
            </a:r>
          </a:p>
          <a:p>
            <a:r>
              <a:rPr lang="et-EE" dirty="0" smtClean="0"/>
              <a:t>Pärast tööd peske masin seest ja väljast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16764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09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aurupuhastid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Kõigi vetttaluvate pindade hügieeniliseks puhastamiseks</a:t>
            </a:r>
          </a:p>
          <a:p>
            <a:r>
              <a:rPr lang="et-EE" dirty="0" smtClean="0"/>
              <a:t>Eemaldab lisaks muule ka bioloogilise mustuse ja halva lõhna</a:t>
            </a:r>
          </a:p>
          <a:p>
            <a:r>
              <a:rPr lang="et-EE" dirty="0" smtClean="0"/>
              <a:t>Kasutatakse ainult puhast vett  - keskkonnasõbralik</a:t>
            </a:r>
          </a:p>
          <a:p>
            <a:r>
              <a:rPr lang="et-EE" dirty="0" smtClean="0"/>
              <a:t>Sobib hästi mikrokiust puhastuslappidega</a:t>
            </a:r>
          </a:p>
          <a:p>
            <a:r>
              <a:rPr lang="et-EE" dirty="0" smtClean="0"/>
              <a:t>Tutvuge enne tööd masina kasutusjuhendiga</a:t>
            </a:r>
          </a:p>
          <a:p>
            <a:r>
              <a:rPr lang="et-EE" dirty="0" smtClean="0"/>
              <a:t>Jälgige, et pinnad ja käed ei saaks töötamise ajal kuumakahjustusi</a:t>
            </a:r>
          </a:p>
          <a:p>
            <a:r>
              <a:rPr lang="et-EE" dirty="0" smtClean="0"/>
              <a:t>Paaki vee lisamisel eemaldage masin vooluvõrgust</a:t>
            </a:r>
          </a:p>
          <a:p>
            <a:r>
              <a:rPr lang="et-EE" dirty="0" smtClean="0"/>
              <a:t>Töö lõppedes pühkige masina korpus ja juhe niiske lapiga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1500"/>
            <a:ext cx="1485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5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põrandahooldusmasinad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Põrandahooldusmasinad jagunevad: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aeglasekäigulised (põrandate pühkimiseks ja pesemiseks)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- kiirekäigulised  HS masinad (põrandate pühkimiseks, pesemiseks ja vahade </a:t>
            </a:r>
            <a:r>
              <a:rPr lang="et-EE" dirty="0" err="1" smtClean="0"/>
              <a:t>läigestamiseks</a:t>
            </a:r>
            <a:r>
              <a:rPr lang="et-EE" dirty="0" smtClean="0"/>
              <a:t>)</a:t>
            </a:r>
          </a:p>
          <a:p>
            <a:r>
              <a:rPr lang="et-EE" dirty="0" smtClean="0"/>
              <a:t>Veoalusel saab kasutada kas harja või </a:t>
            </a:r>
            <a:r>
              <a:rPr lang="et-EE" dirty="0" err="1" smtClean="0"/>
              <a:t>hõõrukiplaati</a:t>
            </a:r>
            <a:r>
              <a:rPr lang="et-EE" dirty="0" smtClean="0"/>
              <a:t> (masinaketast)</a:t>
            </a:r>
          </a:p>
          <a:p>
            <a:r>
              <a:rPr lang="et-EE" dirty="0" smtClean="0"/>
              <a:t>Töötavad vooluvõrgust – ettevaatust, ärge sõitke üle juhtme</a:t>
            </a:r>
          </a:p>
          <a:p>
            <a:r>
              <a:rPr lang="et-EE" dirty="0" smtClean="0"/>
              <a:t>Enne masina kasutamist tuleb põrandalt eemaldada lahtine liiv, kriibib põrandat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36712"/>
            <a:ext cx="954412" cy="164853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48" y="2564904"/>
            <a:ext cx="111988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trepipesumasinad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Väikesed eemaldatava varrega masinad</a:t>
            </a:r>
          </a:p>
          <a:p>
            <a:r>
              <a:rPr lang="et-EE" dirty="0" smtClean="0"/>
              <a:t>Töötavad akuvooluga</a:t>
            </a:r>
          </a:p>
          <a:p>
            <a:r>
              <a:rPr lang="et-EE" dirty="0" smtClean="0"/>
              <a:t>Veoalusel kasutatakse harja või väiksemaid kettaid</a:t>
            </a:r>
          </a:p>
          <a:p>
            <a:r>
              <a:rPr lang="et-EE" dirty="0" smtClean="0"/>
              <a:t>Kerge kaasas kanda</a:t>
            </a:r>
          </a:p>
          <a:p>
            <a:r>
              <a:rPr lang="et-EE" dirty="0" smtClean="0"/>
              <a:t>Kasutatakse ilma varreta nagu küürimisharja</a:t>
            </a:r>
          </a:p>
          <a:p>
            <a:r>
              <a:rPr lang="et-EE" dirty="0" smtClean="0"/>
              <a:t>Hooldatakse nagu põrandahooldusmasinaid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5961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Kombineeritud põrandahooldusmasinad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Kombinatsioon põrandahooldusmasinast ja veeimurist</a:t>
            </a:r>
          </a:p>
          <a:p>
            <a:r>
              <a:rPr lang="et-EE" dirty="0" smtClean="0"/>
              <a:t>Vooluvõrgust ja akudel töötavad masinad</a:t>
            </a:r>
          </a:p>
          <a:p>
            <a:r>
              <a:rPr lang="et-EE" dirty="0" smtClean="0"/>
              <a:t>Enne kasutuselevõttu tutvu hoolikalt kasutusjuhendiga</a:t>
            </a:r>
          </a:p>
          <a:p>
            <a:r>
              <a:rPr lang="et-EE" dirty="0" smtClean="0"/>
              <a:t>Kasuta ainult selleks otstarbeks mõeldud puhastusained (vaata kasutusmärgiseid)</a:t>
            </a:r>
          </a:p>
          <a:p>
            <a:r>
              <a:rPr lang="et-EE" dirty="0" smtClean="0"/>
              <a:t>Võimalik valida erinevaid töörežiime</a:t>
            </a:r>
          </a:p>
          <a:p>
            <a:r>
              <a:rPr lang="et-EE" dirty="0" smtClean="0"/>
              <a:t>Peale tööd tühjendatakse ja pestakse  paagid, puhastatakse juhe ja pühitakse korpus niiske lapiga</a:t>
            </a:r>
          </a:p>
          <a:p>
            <a:r>
              <a:rPr lang="et-EE" dirty="0" smtClean="0"/>
              <a:t>Jälgi masinaga töötamisel ohutusnõudeid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42758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surveloputusmasinad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Surveloputusmasinaid kasutatakse tekstiilpõrandate, vaipade ja pehme mööbli pesemiseks</a:t>
            </a:r>
          </a:p>
          <a:p>
            <a:r>
              <a:rPr lang="et-EE" dirty="0" smtClean="0"/>
              <a:t>Ei tohi kasutada nendel vaippõrandatel, mille all on vett mittetaluv aluspõrand</a:t>
            </a:r>
          </a:p>
          <a:p>
            <a:r>
              <a:rPr lang="et-EE" dirty="0" smtClean="0"/>
              <a:t>Enne surveloputusmasina kasutamist eemaldatakse lahtine kuiv mustus</a:t>
            </a:r>
          </a:p>
          <a:p>
            <a:r>
              <a:rPr lang="et-EE" dirty="0" smtClean="0"/>
              <a:t>Plekkide eemaldamiseks võib need eelnevalt tekstiilide pesuainega likku panna</a:t>
            </a:r>
          </a:p>
          <a:p>
            <a:r>
              <a:rPr lang="et-EE" dirty="0" smtClean="0"/>
              <a:t>Pärast pesemist jäetakse ruum tuulduma/kuivama</a:t>
            </a:r>
          </a:p>
          <a:p>
            <a:r>
              <a:rPr lang="et-EE" dirty="0" smtClean="0"/>
              <a:t>Masina paak pestakse, muud pinnad ja juhe pühitakse niiske lapiga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8803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Masinate harjade ja ketaste hooldamine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Masinakettaid ei tohi enne pesemist lasta kuivada, hoida kilekotis</a:t>
            </a:r>
          </a:p>
          <a:p>
            <a:r>
              <a:rPr lang="et-EE" dirty="0" smtClean="0"/>
              <a:t>Pestakse voolava vee all käsitsi ja asetatakse sirgele alusele kuivama nii, et need ei kuivaks kõveraks</a:t>
            </a:r>
          </a:p>
          <a:p>
            <a:r>
              <a:rPr lang="et-EE" dirty="0" smtClean="0"/>
              <a:t>Kui kettad on siiski kuivanud või nendega on </a:t>
            </a:r>
            <a:r>
              <a:rPr lang="et-EE" dirty="0" err="1" smtClean="0"/>
              <a:t>läigestatud</a:t>
            </a:r>
            <a:r>
              <a:rPr lang="et-EE" dirty="0" smtClean="0"/>
              <a:t> vaha, siis leotatakse kettaid vahaeemaldusaine kasutuslahuses ja pestakse siis</a:t>
            </a:r>
          </a:p>
          <a:p>
            <a:r>
              <a:rPr lang="et-EE" dirty="0" smtClean="0"/>
              <a:t>Harjad pestakse voolava vee all käsitsi ja kuivatatakse püstises asendis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669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WC paberid - lehtpaberid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Pakitud eraldi lehtedena  - </a:t>
            </a:r>
            <a:r>
              <a:rPr lang="et-EE" dirty="0" err="1" smtClean="0"/>
              <a:t>c-fold</a:t>
            </a:r>
            <a:r>
              <a:rPr lang="et-EE" dirty="0" smtClean="0"/>
              <a:t> pakendid</a:t>
            </a:r>
          </a:p>
          <a:p>
            <a:r>
              <a:rPr lang="et-EE" dirty="0" smtClean="0"/>
              <a:t>Pakitud nii, et üks leht haarab kaasa järgmise – </a:t>
            </a:r>
            <a:r>
              <a:rPr lang="et-EE" dirty="0" err="1" smtClean="0"/>
              <a:t>non-stop</a:t>
            </a:r>
            <a:r>
              <a:rPr lang="et-EE" dirty="0" smtClean="0"/>
              <a:t> pakendid</a:t>
            </a:r>
          </a:p>
          <a:p>
            <a:r>
              <a:rPr lang="et-EE" dirty="0" smtClean="0"/>
              <a:t>Mõlemale pakendiviisile erinevad hoidikud</a:t>
            </a:r>
          </a:p>
          <a:p>
            <a:endParaRPr lang="et-EE" dirty="0" smtClean="0"/>
          </a:p>
        </p:txBody>
      </p:sp>
      <p:pic>
        <p:nvPicPr>
          <p:cNvPr id="4" name="Pilt 3" descr="KA6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05064"/>
            <a:ext cx="1849388" cy="123292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07002"/>
            <a:ext cx="1829048" cy="1829048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0715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8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kokkuvõtteks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Enne masina ostmist mõtle, kui palju ja milleks on vaja masinat kasutada</a:t>
            </a:r>
          </a:p>
          <a:p>
            <a:r>
              <a:rPr lang="et-EE" dirty="0" smtClean="0"/>
              <a:t>Uuri valikuid ja konsulteeri asjatundjatega</a:t>
            </a:r>
          </a:p>
          <a:p>
            <a:r>
              <a:rPr lang="et-EE" dirty="0" smtClean="0"/>
              <a:t>Vaata, kas on olemas masina toimimiseks vajalikud võimalused (laadimiskoht, paakide tühjendamise ja pesemiskoht)</a:t>
            </a:r>
          </a:p>
          <a:p>
            <a:r>
              <a:rPr lang="et-EE" dirty="0" smtClean="0"/>
              <a:t>Masina ostmine on siis kasulik, kui tööaeg on vähemalt 4 tundi ööpäevas</a:t>
            </a:r>
          </a:p>
          <a:p>
            <a:r>
              <a:rPr lang="et-EE" dirty="0" smtClean="0"/>
              <a:t>Uue masina ostmisel lase endale teha põhjalik koolitus </a:t>
            </a:r>
            <a:r>
              <a:rPr lang="et-EE" smtClean="0"/>
              <a:t>müügimehe poolt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457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Wc paberi kasutamine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Wc paber peab igal ajahetkel olema külastajatele kättesaadav</a:t>
            </a:r>
          </a:p>
          <a:p>
            <a:r>
              <a:rPr lang="et-EE" dirty="0" smtClean="0"/>
              <a:t>Toakoristuses kontrollitakse wc paberi olemasolu igal koristuskorral</a:t>
            </a:r>
          </a:p>
          <a:p>
            <a:r>
              <a:rPr lang="et-EE" dirty="0" smtClean="0"/>
              <a:t>Hea tava kohaselt vahetatakse vana rull uue vastu, kui hoidikule on jäänud sõrme laiune kiht paberit</a:t>
            </a:r>
          </a:p>
          <a:p>
            <a:r>
              <a:rPr lang="et-EE" dirty="0" smtClean="0"/>
              <a:t>Paberirull avatakse liimiriba alt ja asetatakse õiget pidi hoidikule</a:t>
            </a:r>
          </a:p>
          <a:p>
            <a:r>
              <a:rPr lang="et-EE" dirty="0" smtClean="0"/>
              <a:t>Viimane leht murtakse tagasi ja kinnitatakse korrektselt hoidikuga või kleepsuga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2573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Hea paberi omadused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On mitmekihiline</a:t>
            </a:r>
          </a:p>
          <a:p>
            <a:r>
              <a:rPr lang="et-EE" dirty="0" smtClean="0"/>
              <a:t>Laguneb vees kiiresti (7 sek), ei tekita ummistusi</a:t>
            </a:r>
          </a:p>
          <a:p>
            <a:r>
              <a:rPr lang="et-EE" dirty="0" smtClean="0"/>
              <a:t>Imab kiiresti ja palju vett</a:t>
            </a:r>
          </a:p>
          <a:p>
            <a:r>
              <a:rPr lang="et-EE" dirty="0" smtClean="0"/>
              <a:t>Valged, värvilised, pressitud mustriga, värvilise mustriga, lõhnastatud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282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Tagavara rull jäetakse liimiriba alla või avatakse ja pannakse kinni kleepsuga ning asetatakse kokkulepitud kohta</a:t>
            </a:r>
          </a:p>
          <a:p>
            <a:r>
              <a:rPr lang="et-EE" dirty="0" smtClean="0"/>
              <a:t>Üldkasutatavates wc-des kontrollitakse paberi olemasolu mitu korda ööpäevas</a:t>
            </a:r>
          </a:p>
          <a:p>
            <a:r>
              <a:rPr lang="et-EE" dirty="0" smtClean="0"/>
              <a:t>Paber peab olema hoidikusse asetatud nii, et see oleks kättesaadav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927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kätekuivatuspaberid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Kasutatakse üldkasutatavates wc-des</a:t>
            </a:r>
          </a:p>
          <a:p>
            <a:r>
              <a:rPr lang="et-EE" dirty="0" smtClean="0"/>
              <a:t>Hügieenilisuse tagamiseks kasutatakse hoidikuid, kust saab võtta paberit lehthaaval nii, et järgmist paberit hoidikust välja ei tule</a:t>
            </a:r>
          </a:p>
          <a:p>
            <a:r>
              <a:rPr lang="et-EE" dirty="0" smtClean="0"/>
              <a:t>Paberi kokkuhoiuks kasutatakse taimeriga hoidikuid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                                 kesktõmbega rullile  </a:t>
            </a:r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Hoidik rullpaberile                                    lehtpaberile   </a:t>
            </a:r>
          </a:p>
          <a:p>
            <a:endParaRPr lang="et-EE" dirty="0"/>
          </a:p>
        </p:txBody>
      </p:sp>
      <p:pic>
        <p:nvPicPr>
          <p:cNvPr id="4" name="Pilt 3" descr="neo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84984"/>
            <a:ext cx="1666875" cy="2276475"/>
          </a:xfrm>
          <a:prstGeom prst="rect">
            <a:avLst/>
          </a:prstGeom>
        </p:spPr>
      </p:pic>
      <p:pic>
        <p:nvPicPr>
          <p:cNvPr id="5" name="Pilt 4" descr="k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12976"/>
            <a:ext cx="1666875" cy="1666875"/>
          </a:xfrm>
          <a:prstGeom prst="rect">
            <a:avLst/>
          </a:prstGeom>
        </p:spPr>
      </p:pic>
      <p:pic>
        <p:nvPicPr>
          <p:cNvPr id="6" name="Pilt 5" descr="le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221088"/>
            <a:ext cx="16668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5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i">
  <a:themeElements>
    <a:clrScheme name="Oriel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510</TotalTime>
  <Words>2377</Words>
  <Application>Microsoft Office PowerPoint</Application>
  <PresentationFormat>Ekraaniseanss (4:3)</PresentationFormat>
  <Paragraphs>372</Paragraphs>
  <Slides>50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50</vt:i4>
      </vt:variant>
    </vt:vector>
  </HeadingPairs>
  <TitlesOfParts>
    <vt:vector size="51" baseType="lpstr">
      <vt:lpstr>Orieli</vt:lpstr>
      <vt:lpstr>Hügieenitooted, koristustarvikud ja -masinad</vt:lpstr>
      <vt:lpstr>Majutusasutustes kasutatavad hügieenitooted</vt:lpstr>
      <vt:lpstr>Pabertoodete kvaliteediklassid</vt:lpstr>
      <vt:lpstr>WC paberid - rullpaberid</vt:lpstr>
      <vt:lpstr>WC paberid - lehtpaberid</vt:lpstr>
      <vt:lpstr>Wc paberi kasutamine</vt:lpstr>
      <vt:lpstr>Hea paberi omadused</vt:lpstr>
      <vt:lpstr>PowerPointi esitlus</vt:lpstr>
      <vt:lpstr>kätekuivatuspaberid</vt:lpstr>
      <vt:lpstr>Majutusettevõtetele mõeldud väiketooted</vt:lpstr>
      <vt:lpstr>paberlapid</vt:lpstr>
      <vt:lpstr>Hea koristustarviku omadused</vt:lpstr>
      <vt:lpstr>Koristustekstiilid - lapid</vt:lpstr>
      <vt:lpstr>Hea puhastuslapi omadused</vt:lpstr>
      <vt:lpstr>Mikrokiudlappide kasutamine</vt:lpstr>
      <vt:lpstr>Puhastuslapi värvikoodid</vt:lpstr>
      <vt:lpstr>Lapi voltimine</vt:lpstr>
      <vt:lpstr>Lappide pesemine - pesumärgid</vt:lpstr>
      <vt:lpstr>Koristustekstiilide pesemine</vt:lpstr>
      <vt:lpstr>mopikomplektid</vt:lpstr>
      <vt:lpstr>Erinevad mopialused</vt:lpstr>
      <vt:lpstr>Mopiga töötamine ehk moppamine</vt:lpstr>
      <vt:lpstr>Mida töötamisel jälgida?</vt:lpstr>
      <vt:lpstr>Veel moppe</vt:lpstr>
      <vt:lpstr>Põrandakuivataja- pühkija</vt:lpstr>
      <vt:lpstr>Põrandapühkija-kuivataja</vt:lpstr>
      <vt:lpstr>klaasipuhastusvahendid</vt:lpstr>
      <vt:lpstr>Klaasikuivataja valimine</vt:lpstr>
      <vt:lpstr>lisatarvikud</vt:lpstr>
      <vt:lpstr>Klaasikuivataja kasutamine</vt:lpstr>
      <vt:lpstr>hooldamine</vt:lpstr>
      <vt:lpstr>Küürimisvahendid - hõõrukid</vt:lpstr>
      <vt:lpstr>Hõõrukite kasutamine</vt:lpstr>
      <vt:lpstr>pesuharjad</vt:lpstr>
      <vt:lpstr>Harjade kasutamine</vt:lpstr>
      <vt:lpstr>abivahendid</vt:lpstr>
      <vt:lpstr>abivahendid</vt:lpstr>
      <vt:lpstr>hotellikäru</vt:lpstr>
      <vt:lpstr>koristusmasinad</vt:lpstr>
      <vt:lpstr>tolmuimejad</vt:lpstr>
      <vt:lpstr>Tolmuimejaga töötamine</vt:lpstr>
      <vt:lpstr>Tolmuimeja hooldamine</vt:lpstr>
      <vt:lpstr>veeimurid</vt:lpstr>
      <vt:lpstr>aurupuhastid</vt:lpstr>
      <vt:lpstr>põrandahooldusmasinad</vt:lpstr>
      <vt:lpstr>trepipesumasinad</vt:lpstr>
      <vt:lpstr>Kombineeritud põrandahooldusmasinad</vt:lpstr>
      <vt:lpstr>surveloputusmasinad</vt:lpstr>
      <vt:lpstr>Masinate harjade ja ketaste hooldamine</vt:lpstr>
      <vt:lpstr>kokkuvõtteks</vt:lpstr>
    </vt:vector>
  </TitlesOfParts>
  <Company>Pärnumaa Kutsehariduskeskus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Koristustarvikud, -masinad ja -seadmed</dc:title>
  <dc:creator>endla.kuura</dc:creator>
  <cp:lastModifiedBy>endla.kuura</cp:lastModifiedBy>
  <cp:revision>47</cp:revision>
  <dcterms:created xsi:type="dcterms:W3CDTF">2013-01-09T07:31:06Z</dcterms:created>
  <dcterms:modified xsi:type="dcterms:W3CDTF">2013-01-15T05:42:59Z</dcterms:modified>
</cp:coreProperties>
</file>