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Kujunduslaad 2 – rõhk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Laadita, tabeliruudustik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istkül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istkül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istkül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irgkon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irgkon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istkül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istkül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irgkon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irgkon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istkül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irgkon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  <p:sp>
        <p:nvSpPr>
          <p:cNvPr id="9" name="Sisu kohatäid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3" name="Sisu kohatäid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u kohatäid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21" name="Kuupäeva kohatäid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  <p:sp>
        <p:nvSpPr>
          <p:cNvPr id="23" name="Jaluse kohatäid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irgkon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irgkon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Kuupäeva kohatäid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  <p:sp>
        <p:nvSpPr>
          <p:cNvPr id="21" name="Jaluse kohatäid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D07971-39A5-48C4-A736-B66BE46A62E0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irgkon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72DE0C-FED4-4A6A-B2DB-D2B297B071F4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Majutusruumide koristamine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t-EE" dirty="0" smtClean="0"/>
              <a:t>Koostas Endla </a:t>
            </a:r>
            <a:r>
              <a:rPr lang="et-EE" dirty="0" err="1" smtClean="0"/>
              <a:t>Kuura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2816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Hotellikäru komplekteerimine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Hotellikärule pannakse tööpäeva jooksul vajaminev: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</a:t>
            </a:r>
            <a:r>
              <a:rPr lang="et-EE" dirty="0"/>
              <a:t>P</a:t>
            </a:r>
            <a:r>
              <a:rPr lang="et-EE" dirty="0" smtClean="0"/>
              <a:t>uhas pesu</a:t>
            </a:r>
          </a:p>
          <a:p>
            <a:pPr marL="0" indent="0">
              <a:buNone/>
            </a:pPr>
            <a:r>
              <a:rPr lang="et-EE" dirty="0" smtClean="0"/>
              <a:t> - Kliendi- ja hügieenitarbed</a:t>
            </a:r>
          </a:p>
          <a:p>
            <a:pPr marL="0" indent="0">
              <a:buNone/>
            </a:pPr>
            <a:r>
              <a:rPr lang="et-EE" dirty="0" smtClean="0"/>
              <a:t> - Koristustarvikud</a:t>
            </a:r>
          </a:p>
          <a:p>
            <a:pPr marL="0" indent="0">
              <a:buNone/>
            </a:pPr>
            <a:r>
              <a:rPr lang="et-EE" dirty="0" smtClean="0"/>
              <a:t> - Koristusainete kasutuslahused ja kaitsekindad</a:t>
            </a:r>
          </a:p>
          <a:p>
            <a:pPr marL="0" indent="0">
              <a:buNone/>
            </a:pPr>
            <a:r>
              <a:rPr lang="et-EE" dirty="0" smtClean="0"/>
              <a:t> - Tualettpaber</a:t>
            </a:r>
          </a:p>
          <a:p>
            <a:pPr marL="0" indent="0">
              <a:buNone/>
            </a:pPr>
            <a:r>
              <a:rPr lang="et-EE" dirty="0" smtClean="0"/>
              <a:t> - Pesu-, prügi- ja kilekotid</a:t>
            </a:r>
          </a:p>
          <a:p>
            <a:r>
              <a:rPr lang="et-EE" dirty="0" smtClean="0"/>
              <a:t>Igal asjal on kärul oma kindel koht</a:t>
            </a:r>
          </a:p>
          <a:p>
            <a:r>
              <a:rPr lang="et-EE" dirty="0" smtClean="0"/>
              <a:t>Hotellikäruga liikumisel arvesta, et see ei rikuks seinu ja ei vigastaks seintel olevaid alarmnuppe ning lüliteid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00033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Lõpp- ja vahekoristused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Toateenija põhiülesanne</a:t>
            </a:r>
          </a:p>
          <a:p>
            <a:r>
              <a:rPr lang="et-EE" dirty="0" smtClean="0"/>
              <a:t>Töötatakse suulise või kirjaliku tööjuhendi alusel</a:t>
            </a:r>
          </a:p>
          <a:p>
            <a:r>
              <a:rPr lang="et-EE" dirty="0" smtClean="0"/>
              <a:t>Töö kvaliteeti kontrollib majaperenaine, vanem-toateenija, majapidamisjuht või keegi selleks kohustatud töötaja</a:t>
            </a:r>
          </a:p>
          <a:p>
            <a:r>
              <a:rPr lang="et-EE" dirty="0" smtClean="0"/>
              <a:t>Puuduste ilmnemisel informeeritakse toateenijat ja kutsutakse vigu parandama</a:t>
            </a:r>
          </a:p>
          <a:p>
            <a:r>
              <a:rPr lang="et-EE" dirty="0" smtClean="0"/>
              <a:t>Kui koristamise käigus rikub toateenija külalisele kuuluva eseme, teatab toateenija sellest kohe vastavalt ettevõtte kodukorrale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15454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Pesu arvestus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Pesu loetakse siis, kui must pesu saadetakse pesemiseks majast välja</a:t>
            </a:r>
          </a:p>
          <a:p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706826"/>
              </p:ext>
            </p:extLst>
          </p:nvPr>
        </p:nvGraphicFramePr>
        <p:xfrm>
          <a:off x="971600" y="2492896"/>
          <a:ext cx="712879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432048"/>
                <a:gridCol w="393960"/>
                <a:gridCol w="505246"/>
                <a:gridCol w="396938"/>
                <a:gridCol w="504056"/>
                <a:gridCol w="432048"/>
                <a:gridCol w="1080119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Pesu nimetus/toa nr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kokku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Padjapüür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Voodilina, kitsas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Voodiline, lai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Tekikott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Käterätik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Vannilina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Jalarätik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Hommikumantel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Meigirätik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839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Muud tubadega seotud tööd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Külaliste erisoovide järgi tubade ettevalmistamine (lisavoodid, tekid, padjad, lapse söötmistoolid jne)</a:t>
            </a:r>
          </a:p>
          <a:p>
            <a:r>
              <a:rPr lang="et-EE" dirty="0" smtClean="0"/>
              <a:t>Eriülesannete täitmine (küünalde süütamine, lillede paigutamine, vannivee laskmine vanni jne)</a:t>
            </a:r>
          </a:p>
          <a:p>
            <a:r>
              <a:rPr lang="et-EE" dirty="0" smtClean="0"/>
              <a:t>Tühjana seisnud tubades ujutatakse enne külastajate saabumist kraanikausi ja põrandatrapi haisulukke, võetakse tolm ja tuulutatakse tuba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38484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infovahetus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Asjakohane ja kiire infovahetus tagab külaliste probleemide ja tekkinud rikete  kohese lahendamise</a:t>
            </a:r>
          </a:p>
          <a:p>
            <a:r>
              <a:rPr lang="et-EE" dirty="0" smtClean="0"/>
              <a:t>Infot vahetatakse suuliselt, kirjalikult ja elektrooniliselt</a:t>
            </a:r>
          </a:p>
          <a:p>
            <a:r>
              <a:rPr lang="et-EE" dirty="0" smtClean="0"/>
              <a:t>Infot ei vahetata ettevõttest väljapoole</a:t>
            </a:r>
          </a:p>
          <a:p>
            <a:r>
              <a:rPr lang="et-EE" dirty="0" smtClean="0"/>
              <a:t>külaliste kohta nähtut ja kuuldut ei edastata (diskreetsus)</a:t>
            </a:r>
          </a:p>
          <a:p>
            <a:r>
              <a:rPr lang="et-EE" dirty="0" smtClean="0"/>
              <a:t>Tagatakse külastaja ja tema asjade puutumatus ja turvalisus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99158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432048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Toateenija infovahetus -tabel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6998390"/>
              </p:ext>
            </p:extLst>
          </p:nvPr>
        </p:nvGraphicFramePr>
        <p:xfrm>
          <a:off x="611560" y="548680"/>
          <a:ext cx="7467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Info sisu -toateenindaja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Info saaja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Koristatud ja müügivalmis toad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Vastuvõtt või vahetuse vanem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Külastaja mahaunustatud esemed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Majapidamise infosüsteem või vastuvõtt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Minibaari kasutusinfo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Vastuvõtt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Reaalne toaseis erineb töölehel olevast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Vastuvõtt või vahetuse vanem või majapidamisjuht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Toal, mis pidi vabanema on pärast</a:t>
                      </a:r>
                      <a:r>
                        <a:rPr lang="et-EE" baseline="0" dirty="0" smtClean="0">
                          <a:solidFill>
                            <a:schemeClr val="tx1"/>
                          </a:solidFill>
                        </a:rPr>
                        <a:t> väljaregistreerimise aega silt „palun mitte segada“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vastuvõtt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Tubades esinevad rikked ja puudused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Majapidamisjuht, elektrik, remondimees, tehnik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Külaline on rikkunud hotelli vara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Majapidamisjuht,</a:t>
                      </a:r>
                      <a:r>
                        <a:rPr lang="et-EE" baseline="0" dirty="0" smtClean="0">
                          <a:solidFill>
                            <a:schemeClr val="tx1"/>
                          </a:solidFill>
                        </a:rPr>
                        <a:t> remondimees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Külaline on tuppa jätnud</a:t>
                      </a:r>
                      <a:r>
                        <a:rPr lang="et-EE" baseline="0" dirty="0" smtClean="0">
                          <a:solidFill>
                            <a:schemeClr val="tx1"/>
                          </a:solidFill>
                        </a:rPr>
                        <a:t> tagasisidelehed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Majapidamisjuht või vahetuse vanem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Tavapärast tegevust häirivad nähtused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Majapidamisjuht, vahetuse vanem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880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lisatööd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Prügi kogumine ja  sorteerimine  vastavalt ettevõttes kehtivale korrale</a:t>
            </a:r>
          </a:p>
          <a:p>
            <a:r>
              <a:rPr lang="et-EE" dirty="0" smtClean="0"/>
              <a:t>Kogutud musta pesu arvestamine ja andmete sisestamine arvutisse  või pesulehtede edastamine majapidamisjuhile</a:t>
            </a:r>
          </a:p>
          <a:p>
            <a:r>
              <a:rPr lang="et-EE" dirty="0" smtClean="0"/>
              <a:t>Puhta pesu ladustamine pesulattu</a:t>
            </a:r>
          </a:p>
          <a:p>
            <a:r>
              <a:rPr lang="et-EE" dirty="0" smtClean="0"/>
              <a:t>Pesu komplekteerimine</a:t>
            </a:r>
          </a:p>
          <a:p>
            <a:r>
              <a:rPr lang="et-EE" dirty="0" smtClean="0"/>
              <a:t>Õhtune toateenindus jne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02435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infokandjad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b="1" dirty="0" smtClean="0"/>
              <a:t>Palun mitte segada: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ei soovi toa koristamist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ei soovi, et tema toa ukse taga kolistatakse või tekitatakse müra</a:t>
            </a:r>
          </a:p>
          <a:p>
            <a:r>
              <a:rPr lang="et-EE" dirty="0" smtClean="0"/>
              <a:t>Sildid</a:t>
            </a:r>
          </a:p>
          <a:p>
            <a:r>
              <a:rPr lang="et-EE" dirty="0" smtClean="0"/>
              <a:t>Tuled </a:t>
            </a:r>
          </a:p>
          <a:p>
            <a:r>
              <a:rPr lang="et-EE" dirty="0" smtClean="0"/>
              <a:t>Kui selline info on toa uksel, siseneda ei tohi</a:t>
            </a:r>
          </a:p>
          <a:p>
            <a:r>
              <a:rPr lang="et-EE" dirty="0" smtClean="0"/>
              <a:t>Kui peale tööaja lõppu on silt ikka uksel siis märgitakse see töölehel ja teatatakse sellest majutusjuhile või vastuvõttu</a:t>
            </a:r>
          </a:p>
          <a:p>
            <a:pPr marL="0" indent="0">
              <a:buNone/>
            </a:pPr>
            <a:r>
              <a:rPr lang="et-EE" dirty="0" smtClean="0"/>
              <a:t> - külalisega võib olla juhtunud õnnetus või terviserike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2656"/>
            <a:ext cx="1563638" cy="2084851"/>
          </a:xfrm>
          <a:prstGeom prst="rect">
            <a:avLst/>
          </a:prstGeom>
        </p:spPr>
      </p:pic>
      <p:pic>
        <p:nvPicPr>
          <p:cNvPr id="5" name="Pil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32655"/>
            <a:ext cx="1635646" cy="2180861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780928"/>
            <a:ext cx="1925581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969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infomapp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Sisaldab külalisele vajalikku ja piisavat infot majutusettevõtte kohta</a:t>
            </a:r>
          </a:p>
          <a:p>
            <a:r>
              <a:rPr lang="et-EE" dirty="0" smtClean="0"/>
              <a:t>Info peab olema lihtsalt leitav</a:t>
            </a:r>
          </a:p>
          <a:p>
            <a:r>
              <a:rPr lang="et-EE" dirty="0" smtClean="0"/>
              <a:t>Eesti- inglise- ja soomekeelne või vastavalt vajadusele</a:t>
            </a:r>
          </a:p>
          <a:p>
            <a:r>
              <a:rPr lang="et-EE" dirty="0" smtClean="0"/>
              <a:t>Infomapis võiks olla: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hotellis pakutavate teenuste nimekiri ja hinnad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söögiajad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lisateenused ja nende hinnad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olulised telefoninumbrid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turvalisuse ja ohutuse meelespea</a:t>
            </a:r>
          </a:p>
          <a:p>
            <a:r>
              <a:rPr lang="et-EE" dirty="0" smtClean="0"/>
              <a:t>Lisaks tagasiside leht, kirjutuspaber ja kirjutusvahend ning ümbrik</a:t>
            </a:r>
          </a:p>
          <a:p>
            <a:r>
              <a:rPr lang="et-EE" dirty="0" smtClean="0"/>
              <a:t>Info võib olla ka infokanalis, mida näeb telerist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2538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Näide toateenindaja poolt tuppa jäetavast paberkandjal infost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Sildid „Palun mitte segada“ ja „Palun koristada“</a:t>
            </a:r>
          </a:p>
          <a:p>
            <a:r>
              <a:rPr lang="et-EE" dirty="0" smtClean="0"/>
              <a:t>Minibaari hinnakiri</a:t>
            </a:r>
          </a:p>
          <a:p>
            <a:r>
              <a:rPr lang="et-EE" dirty="0" smtClean="0"/>
              <a:t>Pesupesemisteenuste hinnakiri</a:t>
            </a:r>
          </a:p>
          <a:p>
            <a:r>
              <a:rPr lang="et-EE" dirty="0" smtClean="0"/>
              <a:t>Lisateenuste hinnakiri</a:t>
            </a:r>
          </a:p>
          <a:p>
            <a:r>
              <a:rPr lang="et-EE" dirty="0" smtClean="0"/>
              <a:t>Tagasiside ankeet</a:t>
            </a:r>
          </a:p>
          <a:p>
            <a:r>
              <a:rPr lang="et-EE" dirty="0" smtClean="0"/>
              <a:t>Hommikusöögi tuppa tellimise hinnakiri</a:t>
            </a:r>
          </a:p>
          <a:p>
            <a:r>
              <a:rPr lang="et-EE" dirty="0" smtClean="0"/>
              <a:t>Padjamenüü</a:t>
            </a:r>
          </a:p>
          <a:p>
            <a:r>
              <a:rPr lang="et-EE" dirty="0" smtClean="0"/>
              <a:t>Nimeline tervituskaart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5746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eesmärgid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Eeskujulikult puhtad ja korras ruumid</a:t>
            </a:r>
          </a:p>
          <a:p>
            <a:r>
              <a:rPr lang="et-EE" dirty="0" smtClean="0"/>
              <a:t>Kontrollitud ja töökorras seadmed</a:t>
            </a:r>
          </a:p>
          <a:p>
            <a:r>
              <a:rPr lang="et-EE" dirty="0" smtClean="0"/>
              <a:t>Toastandardiga ettenähtud varustus ja tarvikud</a:t>
            </a:r>
          </a:p>
          <a:p>
            <a:r>
              <a:rPr lang="et-EE" dirty="0" smtClean="0"/>
              <a:t>Turvaline ja ohutu</a:t>
            </a:r>
          </a:p>
          <a:p>
            <a:r>
              <a:rPr lang="et-EE" dirty="0" smtClean="0"/>
              <a:t>Mugav ja hubane</a:t>
            </a:r>
          </a:p>
          <a:p>
            <a:r>
              <a:rPr lang="et-EE" dirty="0" smtClean="0"/>
              <a:t>Suhtumine ja suhtlemine eeskujulik ja abivalmis</a:t>
            </a:r>
          </a:p>
          <a:p>
            <a:r>
              <a:rPr lang="et-EE" dirty="0" smtClean="0"/>
              <a:t>Kõige selle ees vastutab </a:t>
            </a:r>
            <a:r>
              <a:rPr lang="et-EE" b="1" dirty="0" smtClean="0"/>
              <a:t>toateenija</a:t>
            </a:r>
            <a:endParaRPr lang="et-EE" b="1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797152"/>
            <a:ext cx="2160240" cy="162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74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Infokandjad toateenijale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Koristusjuhend</a:t>
            </a:r>
          </a:p>
          <a:p>
            <a:r>
              <a:rPr lang="et-EE" dirty="0" smtClean="0"/>
              <a:t>Koristusleht</a:t>
            </a:r>
          </a:p>
          <a:p>
            <a:r>
              <a:rPr lang="et-EE" dirty="0" smtClean="0"/>
              <a:t>Pesuarvestusleht</a:t>
            </a:r>
          </a:p>
          <a:p>
            <a:r>
              <a:rPr lang="et-EE" dirty="0" smtClean="0"/>
              <a:t>Pesu saateleht pesu saatmiseks pesumajja</a:t>
            </a:r>
          </a:p>
          <a:p>
            <a:r>
              <a:rPr lang="et-EE" dirty="0" smtClean="0"/>
              <a:t>Minibaari kontroll-leht</a:t>
            </a:r>
          </a:p>
          <a:p>
            <a:r>
              <a:rPr lang="et-EE" dirty="0" smtClean="0"/>
              <a:t>Inventuurileht</a:t>
            </a:r>
          </a:p>
          <a:p>
            <a:r>
              <a:rPr lang="et-EE" dirty="0" smtClean="0"/>
              <a:t>Infokaust mahajäetud asjade kohta</a:t>
            </a:r>
          </a:p>
          <a:p>
            <a:r>
              <a:rPr lang="et-EE" dirty="0" smtClean="0"/>
              <a:t>Infokaust rikete kohta</a:t>
            </a:r>
          </a:p>
          <a:p>
            <a:r>
              <a:rPr lang="et-EE" dirty="0" smtClean="0"/>
              <a:t>Muu ettevõtte poolt kasutatav infokandja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86667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padjamenüü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Külalise mugavuseks pakutakse erinevaid patju, milledest osa võib toas juba olemas olla  ja ülejäänuid saab tellida:</a:t>
            </a:r>
          </a:p>
          <a:p>
            <a:r>
              <a:rPr lang="et-EE" dirty="0" smtClean="0"/>
              <a:t>Pehme padi</a:t>
            </a:r>
          </a:p>
          <a:p>
            <a:r>
              <a:rPr lang="et-EE" dirty="0" smtClean="0"/>
              <a:t>Keskmisest kõvem padi</a:t>
            </a:r>
          </a:p>
          <a:p>
            <a:r>
              <a:rPr lang="et-EE" dirty="0" smtClean="0"/>
              <a:t>Allergiavaba  padi</a:t>
            </a:r>
          </a:p>
          <a:p>
            <a:r>
              <a:rPr lang="et-EE" dirty="0" smtClean="0"/>
              <a:t>Lõhnastatud padi</a:t>
            </a:r>
          </a:p>
          <a:p>
            <a:r>
              <a:rPr lang="et-EE" dirty="0" smtClean="0"/>
              <a:t>Tatrapadi</a:t>
            </a:r>
          </a:p>
          <a:p>
            <a:r>
              <a:rPr lang="et-EE" dirty="0" smtClean="0"/>
              <a:t>Ortopeediline padi jne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75411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Mahajäetud esemed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Panna kilekotti (väikesed kilekotid, mis pannakse tööriiete taskusse)</a:t>
            </a:r>
          </a:p>
          <a:p>
            <a:r>
              <a:rPr lang="et-EE" dirty="0" smtClean="0"/>
              <a:t>Kotti panna märkmepaber (ka taskust), kuhu kirjutatakse toa nr, kuupäev ja leidja nimi</a:t>
            </a:r>
          </a:p>
          <a:p>
            <a:r>
              <a:rPr lang="et-EE" dirty="0" smtClean="0"/>
              <a:t>Esemed antakse tööpäeva jooksul majapidamisjuhile või kokkulepitud töötajale</a:t>
            </a:r>
          </a:p>
          <a:p>
            <a:r>
              <a:rPr lang="et-EE" dirty="0" smtClean="0"/>
              <a:t>Leitud väärisesemetest, dokumentidest ja rahast teatatakse koheselt vastuvõttu</a:t>
            </a:r>
          </a:p>
          <a:p>
            <a:r>
              <a:rPr lang="et-EE" dirty="0" smtClean="0"/>
              <a:t>Leitud asjad sisestatakse elektroonilisse infosüsteemi</a:t>
            </a:r>
          </a:p>
          <a:p>
            <a:r>
              <a:rPr lang="et-EE" dirty="0" smtClean="0"/>
              <a:t>Omanikku teavitatakse ja asju hoitakse 2-3 kuud</a:t>
            </a:r>
          </a:p>
          <a:p>
            <a:r>
              <a:rPr lang="et-EE" dirty="0" smtClean="0"/>
              <a:t>Omanikule tagastatud asjad märgitakse infosüsteemis kuupäeva ja tagastaja nimega</a:t>
            </a:r>
          </a:p>
          <a:p>
            <a:r>
              <a:rPr lang="et-EE" dirty="0" smtClean="0"/>
              <a:t>Kui asjadele järele ei tulda, saab leidja soovi korral need endale või annetatakse asjad heategevuseks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7352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Rikked ja lõhutud inventar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Riketest teatatakse koheselt vastavalt sisekorra eeskirjadele. Ruum märgitakse „korrast ära“ ja peale rikke parandamist koristatakse vajadusel uuesti ning teatatakse vastuvõttu, et tuba on müügiks valmis</a:t>
            </a:r>
          </a:p>
          <a:p>
            <a:r>
              <a:rPr lang="et-EE" dirty="0" smtClean="0"/>
              <a:t>Rikutud inventarist teavitatakse vastavalt kodukorrale. Kahju hindab tehnik. Inventar parandatakse või asendatakse, tuba koristatakse ja teatatakse vastuvõttu, et tuba on müügiks valmis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23492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Minibaari kontrollimine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Minibaari kasutust kontrollitakse iga vahe- ja lõppkoristuse ajal</a:t>
            </a:r>
          </a:p>
          <a:p>
            <a:r>
              <a:rPr lang="et-EE" dirty="0" smtClean="0"/>
              <a:t>Puuduvad tooted märgitakse minibaari kasutuslehele</a:t>
            </a:r>
          </a:p>
          <a:p>
            <a:r>
              <a:rPr lang="et-EE" dirty="0" smtClean="0"/>
              <a:t>Laost tuuakse vajalikud tooted ja minibaar täidetakse</a:t>
            </a:r>
          </a:p>
          <a:p>
            <a:r>
              <a:rPr lang="et-EE" dirty="0" smtClean="0"/>
              <a:t>Tooted asetatakse sildiga ukse poole, hinnakiri asub toodete juures</a:t>
            </a:r>
          </a:p>
          <a:p>
            <a:r>
              <a:rPr lang="et-EE" dirty="0" smtClean="0"/>
              <a:t>Kontrollitakse toodete säilivusaega, vananenud tooted vahetatakse välja</a:t>
            </a:r>
          </a:p>
          <a:p>
            <a:r>
              <a:rPr lang="et-EE" dirty="0" smtClean="0"/>
              <a:t>Kontrollitakse, kas kõik tooted on suletud korgiga/pakendiga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14138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7467600" cy="1143000"/>
          </a:xfrm>
        </p:spPr>
        <p:txBody>
          <a:bodyPr/>
          <a:lstStyle/>
          <a:p>
            <a:r>
              <a:rPr lang="et-EE" dirty="0" smtClean="0"/>
              <a:t>Minibaari leht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6855593"/>
              </p:ext>
            </p:extLst>
          </p:nvPr>
        </p:nvGraphicFramePr>
        <p:xfrm>
          <a:off x="1115616" y="1772819"/>
          <a:ext cx="6173470" cy="39931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510155"/>
                <a:gridCol w="972185"/>
                <a:gridCol w="1038225"/>
                <a:gridCol w="1652905"/>
              </a:tblGrid>
              <a:tr h="702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 err="1">
                          <a:effectLst/>
                        </a:rPr>
                        <a:t>Tooted/Products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Maht/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 err="1">
                          <a:effectLst/>
                        </a:rPr>
                        <a:t>Capacity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Hind/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 err="1">
                          <a:effectLst/>
                        </a:rPr>
                        <a:t>Price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Kasutatud/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Consumed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Mahl/Juice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0,2 l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2 eurot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Mineraalvesi/Mineral Water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0,33 l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0,9 eurot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 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Allikavesi/Spring Water 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0,33 l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0,8 eurot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 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Liköör/Liquer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0,2 l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5 eurot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 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Brändi/Brandy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0,2 l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7 eurot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 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Vein/Wine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0,75 l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6 eurot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 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Õlu/Beer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0,5 l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0,6 EEK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 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Pähklid/Peanuts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100 g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2 EEK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 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Kartulikrõpsud/Chips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150 g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2 EEK</a:t>
                      </a:r>
                      <a:endParaRPr lang="et-EE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 </a:t>
                      </a:r>
                      <a:endParaRPr lang="et-E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915182"/>
            <a:ext cx="7412699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Palume m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ä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rkida lehele minibaarist tarbitud tooted ning esitada leht v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ä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lja registreerudes hotelli vastuvõttu.</a:t>
            </a:r>
            <a:endParaRPr kumimoji="0" lang="et-E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Please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note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all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goods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consumed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give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leaflet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receptionist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when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checking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out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100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t-EE" sz="1400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Nimi/Name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……………………………………………………………………</a:t>
            </a:r>
            <a:endParaRPr kumimoji="0" lang="et-E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Allkiri/Signature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t-E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…………………………………………………………</a:t>
            </a:r>
            <a:r>
              <a:rPr kumimoji="0" lang="et-E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..</a:t>
            </a:r>
            <a:endParaRPr kumimoji="0" 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lt 5" descr="http://www.e-ope.ee/_download/euni_repository/file/700/minibaar.zip/Minibar_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45" y="4653136"/>
            <a:ext cx="1400175" cy="171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6318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Tuppa sisenemine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Koputatakse sõrmenukkidega uksele ja öeldakse kõva selge häälega „</a:t>
            </a:r>
            <a:r>
              <a:rPr lang="et-EE" dirty="0" err="1"/>
              <a:t>h</a:t>
            </a:r>
            <a:r>
              <a:rPr lang="et-EE" dirty="0" err="1" smtClean="0"/>
              <a:t>ousekeeping</a:t>
            </a:r>
            <a:r>
              <a:rPr lang="et-EE" dirty="0" smtClean="0"/>
              <a:t>“, „majapidamine“ või „toateenija“</a:t>
            </a:r>
          </a:p>
          <a:p>
            <a:r>
              <a:rPr lang="et-EE" dirty="0" smtClean="0"/>
              <a:t>Loetakse mõttes kolmeni ja korratakse sama</a:t>
            </a:r>
          </a:p>
          <a:p>
            <a:r>
              <a:rPr lang="et-EE" dirty="0" smtClean="0"/>
              <a:t>Avatakse uks ja koputatakse hügieeniruumi uksele</a:t>
            </a:r>
          </a:p>
          <a:p>
            <a:r>
              <a:rPr lang="et-EE" dirty="0" smtClean="0"/>
              <a:t>Avatakse uks 180°, asetatakse ukse alla kiil ja hotellikäru asetatakse ukse lähedale seina äärde</a:t>
            </a:r>
          </a:p>
          <a:p>
            <a:r>
              <a:rPr lang="et-EE" dirty="0" smtClean="0"/>
              <a:t>Tuppa sisenemisel võetakse kaasa koristuskorv, milles on:</a:t>
            </a:r>
          </a:p>
          <a:p>
            <a:pPr>
              <a:buFontTx/>
              <a:buChar char="-"/>
            </a:pPr>
            <a:r>
              <a:rPr lang="et-EE" dirty="0" smtClean="0"/>
              <a:t>Mikrokiudlapid (sinine, punane, kollane, klaasilapp)</a:t>
            </a:r>
          </a:p>
          <a:p>
            <a:pPr>
              <a:buFontTx/>
              <a:buChar char="-"/>
            </a:pPr>
            <a:r>
              <a:rPr lang="et-EE" dirty="0" smtClean="0"/>
              <a:t>Puhastusainete kasutuslahused pihustuspudelites (klaasipuhastusaine, neutraalne aine ja neutraalne desinfitseeriv aine)</a:t>
            </a:r>
          </a:p>
          <a:p>
            <a:r>
              <a:rPr lang="et-EE" dirty="0" smtClean="0"/>
              <a:t>Korv asetatakse hügieeniruumi ukse juurde või kokkulepitud kohta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17636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meelespea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Kuna toakoristus on kiire töö, siis liikumiste läbimõtlemine on oluline</a:t>
            </a:r>
          </a:p>
          <a:p>
            <a:r>
              <a:rPr lang="et-EE" dirty="0" smtClean="0"/>
              <a:t>Kehtib põhimõte – minnes viin, tulles toon</a:t>
            </a:r>
          </a:p>
          <a:p>
            <a:r>
              <a:rPr lang="et-EE" dirty="0" smtClean="0"/>
              <a:t>Parim viis siseõhu puhastamiseks on tuulutamine</a:t>
            </a:r>
          </a:p>
          <a:p>
            <a:r>
              <a:rPr lang="et-EE" dirty="0" smtClean="0"/>
              <a:t>Töötatakse aseptika põhimõtete järgi</a:t>
            </a:r>
          </a:p>
          <a:p>
            <a:r>
              <a:rPr lang="et-EE" dirty="0" smtClean="0"/>
              <a:t>Tähtis pole mitte ainult lõpptulemus, vaid ka protsess</a:t>
            </a:r>
          </a:p>
          <a:p>
            <a:r>
              <a:rPr lang="et-EE" dirty="0" smtClean="0"/>
              <a:t>Külastaja esmamulje toast on määrava tähtsusega </a:t>
            </a:r>
          </a:p>
          <a:p>
            <a:r>
              <a:rPr lang="et-EE" dirty="0" smtClean="0"/>
              <a:t>Töötaja enda turvalisus on sama tähtis kui külastaja turvalisus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88537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Tööde järjekord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Pannakse kätte kaitsekindad</a:t>
            </a:r>
          </a:p>
          <a:p>
            <a:r>
              <a:rPr lang="et-EE" dirty="0" smtClean="0"/>
              <a:t>Aktiveeritakse elektrisüsteem ja kontrollitakse kõikide valgustite korrasolekut</a:t>
            </a:r>
          </a:p>
          <a:p>
            <a:r>
              <a:rPr lang="et-EE" dirty="0" smtClean="0"/>
              <a:t>Kui elektroonset süsteemi pole, siis kontrollitakse valgusteid puhastamise käigus</a:t>
            </a:r>
          </a:p>
          <a:p>
            <a:r>
              <a:rPr lang="et-EE" dirty="0" smtClean="0"/>
              <a:t>Kardinad tõmmatakse akna eest kõrvale, rulood keritakse kuni aknaraami ülemise piirini</a:t>
            </a:r>
          </a:p>
          <a:p>
            <a:r>
              <a:rPr lang="et-EE" dirty="0" smtClean="0"/>
              <a:t>Aken avatakse, kui seda teha ei saa, kasutatakse tuulutusavasid</a:t>
            </a:r>
            <a:r>
              <a:rPr lang="et-EE" dirty="0"/>
              <a:t> </a:t>
            </a:r>
            <a:r>
              <a:rPr lang="et-EE" dirty="0" smtClean="0"/>
              <a:t>või  konditsioneeri</a:t>
            </a:r>
          </a:p>
          <a:p>
            <a:r>
              <a:rPr lang="et-EE" dirty="0" smtClean="0"/>
              <a:t>Kui tuulutamine ei anna soovitud tulemust, siis kasutatakse puhta õhu lõhnaga õhuvärskendajaid va allergikutele mõeldud tubades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28317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Prügi ja kasutatud asjad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Ukse poole liikudes kogutakse kokku prügi, tühjendatakse prügikastid, vajadusel puhastatakse ja pannakse sisse puhtad prügikotid</a:t>
            </a:r>
          </a:p>
          <a:p>
            <a:r>
              <a:rPr lang="et-EE" dirty="0" smtClean="0"/>
              <a:t>Kogutakse kokku kasutatud toidunõud ja joogiklaasid, tuppa mittekuuluvad viiakse kokkulepitud kohta</a:t>
            </a:r>
          </a:p>
          <a:p>
            <a:r>
              <a:rPr lang="et-EE" dirty="0" smtClean="0"/>
              <a:t>Joogiklaasid kuuluvad vahetamisele või pestakse kohapeal (oluline pesemisprotsess ja poleerimine)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8873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Toateenija tööpäeva kirjeldus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Tööle saabumine ja riietumine</a:t>
            </a:r>
          </a:p>
          <a:p>
            <a:r>
              <a:rPr lang="et-EE" dirty="0" smtClean="0"/>
              <a:t>Tööülesannete saamine –infominutid</a:t>
            </a:r>
          </a:p>
          <a:p>
            <a:r>
              <a:rPr lang="et-EE" dirty="0" smtClean="0"/>
              <a:t>Ettevalmistustööd </a:t>
            </a:r>
          </a:p>
          <a:p>
            <a:r>
              <a:rPr lang="et-EE" dirty="0" smtClean="0"/>
              <a:t>Tubade koristamine, tuulutamine, klientide teenindamine jne</a:t>
            </a:r>
          </a:p>
          <a:p>
            <a:r>
              <a:rPr lang="et-EE" dirty="0" smtClean="0"/>
              <a:t>Pesuarvestus</a:t>
            </a:r>
          </a:p>
          <a:p>
            <a:r>
              <a:rPr lang="et-EE" dirty="0" smtClean="0"/>
              <a:t>Tööd laos jms</a:t>
            </a:r>
          </a:p>
          <a:p>
            <a:r>
              <a:rPr lang="et-EE" dirty="0" smtClean="0"/>
              <a:t>Infovahetus</a:t>
            </a:r>
          </a:p>
          <a:p>
            <a:r>
              <a:rPr lang="et-EE" dirty="0" smtClean="0"/>
              <a:t>Töökoha, koristustarvikute ja hotellikäru korrashoidmine</a:t>
            </a:r>
          </a:p>
          <a:p>
            <a:r>
              <a:rPr lang="et-EE" dirty="0" smtClean="0"/>
              <a:t>Ettevalmistused järgmiseks päevaks</a:t>
            </a:r>
          </a:p>
          <a:p>
            <a:r>
              <a:rPr lang="et-EE" dirty="0" smtClean="0"/>
              <a:t>Riietumine ja lahkumine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20782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voodipesu kokkukorjamine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Võetakse maha padjapüürid – püürid voodile, padjad toolile, lauale või kapile, mitte kunagi põrandale</a:t>
            </a:r>
          </a:p>
          <a:p>
            <a:r>
              <a:rPr lang="et-EE" dirty="0" smtClean="0"/>
              <a:t>Võetakse maha tekikott – tekk patjade juurde, tekikott voodile</a:t>
            </a:r>
          </a:p>
          <a:p>
            <a:r>
              <a:rPr lang="et-EE" dirty="0" smtClean="0"/>
              <a:t>Eemaldatakse lina ja kasutatud pesu viiakse konteinerisse või pesukotti</a:t>
            </a:r>
          </a:p>
          <a:p>
            <a:r>
              <a:rPr lang="et-EE" dirty="0" smtClean="0"/>
              <a:t>Kontrollige samal ajal pesu korrasolekut – katkist pesu pesumajja ei saadeta</a:t>
            </a:r>
          </a:p>
          <a:p>
            <a:r>
              <a:rPr lang="et-EE" dirty="0" smtClean="0"/>
              <a:t>Märkige kogutud pesu pesulehele</a:t>
            </a:r>
          </a:p>
          <a:p>
            <a:r>
              <a:rPr lang="et-EE" dirty="0" smtClean="0"/>
              <a:t>Kontrollige madratsite vahesid ja voodialust</a:t>
            </a:r>
          </a:p>
          <a:p>
            <a:r>
              <a:rPr lang="et-EE" dirty="0" smtClean="0"/>
              <a:t>Mustad voodiseelikud ja päevakatted kogutakse ja saadetakse pesusse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64939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hügieeniruumis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Enne </a:t>
            </a:r>
            <a:r>
              <a:rPr lang="et-EE" dirty="0" err="1" smtClean="0"/>
              <a:t>wc-poti</a:t>
            </a:r>
            <a:r>
              <a:rPr lang="et-EE" dirty="0" smtClean="0"/>
              <a:t> kaane ülestõstmist vajutatakse loputuskasti nupule</a:t>
            </a:r>
          </a:p>
          <a:p>
            <a:r>
              <a:rPr lang="et-EE" dirty="0" smtClean="0"/>
              <a:t>Tõstetakse kaas ja kantakse puhastusaine potti</a:t>
            </a:r>
          </a:p>
          <a:p>
            <a:r>
              <a:rPr lang="et-EE" dirty="0" smtClean="0"/>
              <a:t>Harjatakse  ning jäetakse toimima</a:t>
            </a:r>
          </a:p>
          <a:p>
            <a:r>
              <a:rPr lang="et-EE" dirty="0" smtClean="0"/>
              <a:t>Kogutakse kuivatustarvikud ja viiakse konteinerisse või kotti, märgitakse pesulehel</a:t>
            </a:r>
          </a:p>
          <a:p>
            <a:r>
              <a:rPr lang="et-EE" dirty="0" smtClean="0"/>
              <a:t>Tühjendatakse prügikastid ja vajadusel puhastatakse ning pannakse sisse puhas prügikott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87173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Voodi korrastamine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Pannakse kätte puuvillased valged sõrmikud</a:t>
            </a:r>
          </a:p>
          <a:p>
            <a:r>
              <a:rPr lang="et-EE" dirty="0" smtClean="0"/>
              <a:t>Viiakse tuppa vajalikud pesukomplektid</a:t>
            </a:r>
          </a:p>
          <a:p>
            <a:r>
              <a:rPr lang="et-EE" dirty="0" smtClean="0"/>
              <a:t>Tõmmatakse voodi eemale seinast, et saaks vabalt liikuda</a:t>
            </a:r>
          </a:p>
          <a:p>
            <a:r>
              <a:rPr lang="et-EE" dirty="0" smtClean="0"/>
              <a:t>Kontrollitakse voodiseelikut – igast küljest põrandast ühekõrgusel</a:t>
            </a:r>
          </a:p>
          <a:p>
            <a:r>
              <a:rPr lang="et-EE" dirty="0" smtClean="0"/>
              <a:t>Asetatakse kattemadrats kohakuti alusmadratsiga</a:t>
            </a:r>
          </a:p>
          <a:p>
            <a:r>
              <a:rPr lang="et-EE" dirty="0" smtClean="0"/>
              <a:t>Asetatakse voodile puhas lina ja volditakse lahti nii, et keskmine murdejoon jääks täpselt voodi keskele</a:t>
            </a:r>
          </a:p>
          <a:p>
            <a:r>
              <a:rPr lang="et-EE" dirty="0" smtClean="0"/>
              <a:t>Lina katab kogu madratsi</a:t>
            </a:r>
          </a:p>
          <a:p>
            <a:r>
              <a:rPr lang="et-EE" dirty="0" smtClean="0"/>
              <a:t>Lina ääred keeratakse kattemadratsi alla nii, et lina on sirge, nurgad on korrektsed</a:t>
            </a:r>
          </a:p>
          <a:p>
            <a:r>
              <a:rPr lang="et-EE" dirty="0" smtClean="0"/>
              <a:t>Lina ei siluta käega vaid sikutatakse sirgeks äärtest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1984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Tekk ja tekikott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Tekikott saadetakse pesumajja pahempidi ja tuleb pesumajast pahempidi</a:t>
            </a:r>
          </a:p>
          <a:p>
            <a:r>
              <a:rPr lang="et-EE" dirty="0" smtClean="0"/>
              <a:t>Tekile asetamiseks lükatakse mõlemad käed otsaavausest sisse ja käelabad nurgaavaustest välja</a:t>
            </a:r>
          </a:p>
          <a:p>
            <a:r>
              <a:rPr lang="et-EE" dirty="0" smtClean="0"/>
              <a:t>Haaratakse teki nurkadest ja pööratakse tekikott tekile peale</a:t>
            </a:r>
          </a:p>
          <a:p>
            <a:r>
              <a:rPr lang="et-EE" dirty="0" smtClean="0"/>
              <a:t>Tekikott katab kogu teki, tekk on kotis sirgelt, tekikott on sirge</a:t>
            </a:r>
          </a:p>
          <a:p>
            <a:r>
              <a:rPr lang="et-EE" dirty="0" smtClean="0"/>
              <a:t>Tekikoti nurgad ei ole tühjad</a:t>
            </a:r>
          </a:p>
          <a:p>
            <a:r>
              <a:rPr lang="et-EE" dirty="0" smtClean="0"/>
              <a:t>Tekk ei ole vastu põrandat, vajadusel toetub tekk voodile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625877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Teki voodile asetamine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Erinevates tubades erinevad viisid</a:t>
            </a:r>
          </a:p>
          <a:p>
            <a:r>
              <a:rPr lang="et-EE" dirty="0" smtClean="0"/>
              <a:t>Sõltub päevakattest ja selle suurusest</a:t>
            </a:r>
          </a:p>
          <a:p>
            <a:r>
              <a:rPr lang="et-EE" dirty="0" smtClean="0"/>
              <a:t>1.                            2.                          3.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r>
              <a:rPr lang="et-EE" dirty="0" smtClean="0"/>
              <a:t>Päevakatteid on erineva suurusega ja erinevast materjalist</a:t>
            </a:r>
          </a:p>
          <a:p>
            <a:r>
              <a:rPr lang="et-EE" dirty="0" smtClean="0"/>
              <a:t>Päevatekile  asetatakse hommikumantel, sussid, ilupatju, lamamisrulle jne</a:t>
            </a:r>
            <a:endParaRPr lang="et-EE" dirty="0"/>
          </a:p>
        </p:txBody>
      </p:sp>
      <p:sp>
        <p:nvSpPr>
          <p:cNvPr id="4" name="Ristkülik 3"/>
          <p:cNvSpPr/>
          <p:nvPr/>
        </p:nvSpPr>
        <p:spPr>
          <a:xfrm>
            <a:off x="1331640" y="3519010"/>
            <a:ext cx="1656184" cy="34203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Vabakuju 5"/>
          <p:cNvSpPr/>
          <p:nvPr/>
        </p:nvSpPr>
        <p:spPr>
          <a:xfrm>
            <a:off x="1187624" y="3379100"/>
            <a:ext cx="1944216" cy="374190"/>
          </a:xfrm>
          <a:custGeom>
            <a:avLst/>
            <a:gdLst>
              <a:gd name="connsiteX0" fmla="*/ 150144 w 2094785"/>
              <a:gd name="connsiteY0" fmla="*/ 332929 h 374190"/>
              <a:gd name="connsiteX1" fmla="*/ 182802 w 2094785"/>
              <a:gd name="connsiteY1" fmla="*/ 49900 h 374190"/>
              <a:gd name="connsiteX2" fmla="*/ 1968059 w 2094785"/>
              <a:gd name="connsiteY2" fmla="*/ 28129 h 374190"/>
              <a:gd name="connsiteX3" fmla="*/ 1946287 w 2094785"/>
              <a:gd name="connsiteY3" fmla="*/ 343814 h 374190"/>
              <a:gd name="connsiteX4" fmla="*/ 1924516 w 2094785"/>
              <a:gd name="connsiteY4" fmla="*/ 343814 h 37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4785" h="374190">
                <a:moveTo>
                  <a:pt x="150144" y="332929"/>
                </a:moveTo>
                <a:cubicBezTo>
                  <a:pt x="14980" y="216814"/>
                  <a:pt x="-120184" y="100700"/>
                  <a:pt x="182802" y="49900"/>
                </a:cubicBezTo>
                <a:cubicBezTo>
                  <a:pt x="485788" y="-900"/>
                  <a:pt x="1674145" y="-20857"/>
                  <a:pt x="1968059" y="28129"/>
                </a:cubicBezTo>
                <a:cubicBezTo>
                  <a:pt x="2261973" y="77115"/>
                  <a:pt x="1953544" y="291200"/>
                  <a:pt x="1946287" y="343814"/>
                </a:cubicBezTo>
                <a:cubicBezTo>
                  <a:pt x="1939030" y="396428"/>
                  <a:pt x="1931773" y="370121"/>
                  <a:pt x="1924516" y="343814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Ristkülik 7"/>
          <p:cNvSpPr/>
          <p:nvPr/>
        </p:nvSpPr>
        <p:spPr>
          <a:xfrm>
            <a:off x="2843808" y="3861048"/>
            <a:ext cx="144016" cy="1440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9" name="Ristkülik 8"/>
          <p:cNvSpPr/>
          <p:nvPr/>
        </p:nvSpPr>
        <p:spPr>
          <a:xfrm>
            <a:off x="3995936" y="3519010"/>
            <a:ext cx="1656184" cy="34203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Ristkülik 9"/>
          <p:cNvSpPr/>
          <p:nvPr/>
        </p:nvSpPr>
        <p:spPr>
          <a:xfrm>
            <a:off x="3995936" y="3861048"/>
            <a:ext cx="216024" cy="1440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Ristkülik 10"/>
          <p:cNvSpPr/>
          <p:nvPr/>
        </p:nvSpPr>
        <p:spPr>
          <a:xfrm>
            <a:off x="5436096" y="3861048"/>
            <a:ext cx="216024" cy="1440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Vabakuju 12"/>
          <p:cNvSpPr/>
          <p:nvPr/>
        </p:nvSpPr>
        <p:spPr>
          <a:xfrm>
            <a:off x="3995936" y="3379100"/>
            <a:ext cx="1653750" cy="47035"/>
          </a:xfrm>
          <a:custGeom>
            <a:avLst/>
            <a:gdLst>
              <a:gd name="connsiteX0" fmla="*/ 659946 w 1770289"/>
              <a:gd name="connsiteY0" fmla="*/ 152802 h 175201"/>
              <a:gd name="connsiteX1" fmla="*/ 115660 w 1770289"/>
              <a:gd name="connsiteY1" fmla="*/ 163688 h 175201"/>
              <a:gd name="connsiteX2" fmla="*/ 159203 w 1770289"/>
              <a:gd name="connsiteY2" fmla="*/ 11288 h 175201"/>
              <a:gd name="connsiteX3" fmla="*/ 1770289 w 1770289"/>
              <a:gd name="connsiteY3" fmla="*/ 11288 h 175201"/>
              <a:gd name="connsiteX4" fmla="*/ 1770289 w 1770289"/>
              <a:gd name="connsiteY4" fmla="*/ 11288 h 17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0289" h="175201">
                <a:moveTo>
                  <a:pt x="659946" y="152802"/>
                </a:moveTo>
                <a:cubicBezTo>
                  <a:pt x="429531" y="170038"/>
                  <a:pt x="199117" y="187274"/>
                  <a:pt x="115660" y="163688"/>
                </a:cubicBezTo>
                <a:cubicBezTo>
                  <a:pt x="32203" y="140102"/>
                  <a:pt x="-116569" y="36688"/>
                  <a:pt x="159203" y="11288"/>
                </a:cubicBezTo>
                <a:cubicBezTo>
                  <a:pt x="434975" y="-14112"/>
                  <a:pt x="1770289" y="11288"/>
                  <a:pt x="1770289" y="11288"/>
                </a:cubicBezTo>
                <a:lnTo>
                  <a:pt x="1770289" y="11288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Ristkülik 13"/>
          <p:cNvSpPr/>
          <p:nvPr/>
        </p:nvSpPr>
        <p:spPr>
          <a:xfrm>
            <a:off x="6084168" y="3519010"/>
            <a:ext cx="1656184" cy="34203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5" name="Ristkülik 14"/>
          <p:cNvSpPr/>
          <p:nvPr/>
        </p:nvSpPr>
        <p:spPr>
          <a:xfrm>
            <a:off x="6084168" y="3861048"/>
            <a:ext cx="144016" cy="1440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6" name="Ristkülik 15"/>
          <p:cNvSpPr/>
          <p:nvPr/>
        </p:nvSpPr>
        <p:spPr>
          <a:xfrm>
            <a:off x="7596336" y="3861048"/>
            <a:ext cx="144016" cy="1440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9" name="Vabakuju 18"/>
          <p:cNvSpPr/>
          <p:nvPr/>
        </p:nvSpPr>
        <p:spPr>
          <a:xfrm>
            <a:off x="6084168" y="3402617"/>
            <a:ext cx="1656184" cy="116393"/>
          </a:xfrm>
          <a:custGeom>
            <a:avLst/>
            <a:gdLst>
              <a:gd name="connsiteX0" fmla="*/ 583963 w 1912453"/>
              <a:gd name="connsiteY0" fmla="*/ 66083 h 123938"/>
              <a:gd name="connsiteX1" fmla="*/ 137649 w 1912453"/>
              <a:gd name="connsiteY1" fmla="*/ 87854 h 123938"/>
              <a:gd name="connsiteX2" fmla="*/ 137649 w 1912453"/>
              <a:gd name="connsiteY2" fmla="*/ 11654 h 123938"/>
              <a:gd name="connsiteX3" fmla="*/ 1748734 w 1912453"/>
              <a:gd name="connsiteY3" fmla="*/ 11654 h 123938"/>
              <a:gd name="connsiteX4" fmla="*/ 1814049 w 1912453"/>
              <a:gd name="connsiteY4" fmla="*/ 120512 h 123938"/>
              <a:gd name="connsiteX5" fmla="*/ 1356849 w 1912453"/>
              <a:gd name="connsiteY5" fmla="*/ 98740 h 123938"/>
              <a:gd name="connsiteX6" fmla="*/ 1356849 w 1912453"/>
              <a:gd name="connsiteY6" fmla="*/ 98740 h 12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2453" h="123938">
                <a:moveTo>
                  <a:pt x="583963" y="66083"/>
                </a:moveTo>
                <a:cubicBezTo>
                  <a:pt x="397999" y="81504"/>
                  <a:pt x="212035" y="96925"/>
                  <a:pt x="137649" y="87854"/>
                </a:cubicBezTo>
                <a:cubicBezTo>
                  <a:pt x="63263" y="78783"/>
                  <a:pt x="-130865" y="24354"/>
                  <a:pt x="137649" y="11654"/>
                </a:cubicBezTo>
                <a:cubicBezTo>
                  <a:pt x="406163" y="-1046"/>
                  <a:pt x="1469334" y="-6489"/>
                  <a:pt x="1748734" y="11654"/>
                </a:cubicBezTo>
                <a:cubicBezTo>
                  <a:pt x="2028134" y="29797"/>
                  <a:pt x="1879363" y="105998"/>
                  <a:pt x="1814049" y="120512"/>
                </a:cubicBezTo>
                <a:cubicBezTo>
                  <a:pt x="1748735" y="135026"/>
                  <a:pt x="1356849" y="98740"/>
                  <a:pt x="1356849" y="98740"/>
                </a:cubicBezTo>
                <a:lnTo>
                  <a:pt x="1356849" y="9874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0" name="Ristkülik 19"/>
          <p:cNvSpPr/>
          <p:nvPr/>
        </p:nvSpPr>
        <p:spPr>
          <a:xfrm>
            <a:off x="1331640" y="3861048"/>
            <a:ext cx="144016" cy="1440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09841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padjad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Padjad kaetakse püüriga ja asetatakse voodile kokkulepitud viisil</a:t>
            </a:r>
          </a:p>
          <a:p>
            <a:r>
              <a:rPr lang="et-EE" dirty="0" smtClean="0"/>
              <a:t>Padjapüüri avaus jäetakse seinapoole või laial voodil keskele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r>
              <a:rPr lang="et-EE" dirty="0" smtClean="0"/>
              <a:t> 1.                         2.                          3.</a:t>
            </a:r>
          </a:p>
          <a:p>
            <a:r>
              <a:rPr lang="et-EE" dirty="0" smtClean="0"/>
              <a:t>1. padjad on päevakatte all</a:t>
            </a:r>
          </a:p>
          <a:p>
            <a:r>
              <a:rPr lang="et-EE" dirty="0" smtClean="0"/>
              <a:t>2. padjad on päevakatte alt väljas ja asetatud püstiselt vastu otsapaneeli</a:t>
            </a:r>
          </a:p>
          <a:p>
            <a:r>
              <a:rPr lang="et-EE" dirty="0" smtClean="0"/>
              <a:t>3. päevakate katab voodi osaliselt, padjad asetatud püstiselt vastu otsapaneeli</a:t>
            </a:r>
          </a:p>
          <a:p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24944"/>
            <a:ext cx="1907704" cy="1430778"/>
          </a:xfrm>
          <a:prstGeom prst="rect">
            <a:avLst/>
          </a:prstGeom>
        </p:spPr>
      </p:pic>
      <p:pic>
        <p:nvPicPr>
          <p:cNvPr id="5" name="Pil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904795"/>
            <a:ext cx="1907704" cy="1430778"/>
          </a:xfrm>
          <a:prstGeom prst="rect">
            <a:avLst/>
          </a:prstGeom>
        </p:spPr>
      </p:pic>
      <p:pic>
        <p:nvPicPr>
          <p:cNvPr id="8" name="Pil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1" y="2904795"/>
            <a:ext cx="2146167" cy="143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00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soovitused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Võimalusel korrastage voodit paaristööna</a:t>
            </a:r>
          </a:p>
          <a:p>
            <a:r>
              <a:rPr lang="et-EE" dirty="0" smtClean="0"/>
              <a:t>Ärge „lehvitage“ voodipesuga, see tekitab tolmu</a:t>
            </a:r>
          </a:p>
          <a:p>
            <a:r>
              <a:rPr lang="et-EE" dirty="0" smtClean="0"/>
              <a:t>Töötage ergonoomiliselt</a:t>
            </a:r>
          </a:p>
          <a:p>
            <a:r>
              <a:rPr lang="et-EE" dirty="0" smtClean="0"/>
              <a:t>Kordatehtud voodit ei puudutata rohkem</a:t>
            </a:r>
          </a:p>
          <a:p>
            <a:r>
              <a:rPr lang="et-EE" dirty="0" smtClean="0"/>
              <a:t>Kordatehtud voodile ei asetata mingeid ülearuseid esemeid</a:t>
            </a:r>
          </a:p>
          <a:p>
            <a:r>
              <a:rPr lang="et-EE" dirty="0" smtClean="0"/>
              <a:t>Voodi korrastamise viise on palju, sellepärast tutvuge enne tööle asumist selles toas ettenähtud standardiga</a:t>
            </a:r>
          </a:p>
          <a:p>
            <a:r>
              <a:rPr lang="et-EE" dirty="0" smtClean="0"/>
              <a:t>Jälgige hoolega, et pesu oleks puhas, terve ja koristamise ajal ei satuks pesu vahele juuksekarvu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166548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Tagasi hügieeniruumis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Vahetage kindad </a:t>
            </a:r>
          </a:p>
          <a:p>
            <a:r>
              <a:rPr lang="et-EE" dirty="0" smtClean="0"/>
              <a:t>Töötamisel alustage puhtamatest pindadest ja liikuge mustema suunas</a:t>
            </a:r>
          </a:p>
          <a:p>
            <a:r>
              <a:rPr lang="et-EE" dirty="0" smtClean="0"/>
              <a:t>Kraanikausi kohal olev peegel puhastage ja kuivatage</a:t>
            </a:r>
          </a:p>
          <a:p>
            <a:r>
              <a:rPr lang="et-EE" dirty="0" smtClean="0"/>
              <a:t>Kraanikauss ja segisti niisutatakse veega, kantakse puhastusaine pinnale, pestakse harjaga, loputatakse ja kuivatatakse </a:t>
            </a:r>
          </a:p>
          <a:p>
            <a:r>
              <a:rPr lang="et-EE" dirty="0" smtClean="0"/>
              <a:t>Pühitakse niiskelt kraanikausi välisääred ja jalg/kapp kuni põrandani</a:t>
            </a:r>
          </a:p>
          <a:p>
            <a:r>
              <a:rPr lang="et-EE" dirty="0" smtClean="0"/>
              <a:t>Kraanikausi lähipinnad pühitakse niiskelt ja kuivatatakse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13546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Dušinurk ja vann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Dušinurk pestakse või pühitakse niiskelt vastavalt tekkinud mustusele</a:t>
            </a:r>
          </a:p>
          <a:p>
            <a:r>
              <a:rPr lang="et-EE" dirty="0" smtClean="0"/>
              <a:t>Dušilift, segisti, seebialus ja torud pestakse või pühitakse niiskelt </a:t>
            </a:r>
          </a:p>
          <a:p>
            <a:r>
              <a:rPr lang="et-EE" dirty="0" smtClean="0"/>
              <a:t>Kõik pinnad kuivatatakse hoolikalt</a:t>
            </a:r>
          </a:p>
          <a:p>
            <a:r>
              <a:rPr lang="et-EE" dirty="0" smtClean="0"/>
              <a:t>Vajadusel pestakse trapp</a:t>
            </a:r>
          </a:p>
          <a:p>
            <a:r>
              <a:rPr lang="et-EE" dirty="0" smtClean="0"/>
              <a:t>Põrand pühitakse niiskelt </a:t>
            </a:r>
            <a:r>
              <a:rPr lang="et-EE" dirty="0" err="1" smtClean="0"/>
              <a:t>mopiga</a:t>
            </a:r>
            <a:endParaRPr lang="et-EE" dirty="0" smtClean="0"/>
          </a:p>
          <a:p>
            <a:r>
              <a:rPr lang="et-EE" dirty="0" smtClean="0"/>
              <a:t>Kardin pühitakse niiskelt ja lükatakse sobilikku äärde kokku</a:t>
            </a:r>
          </a:p>
          <a:p>
            <a:r>
              <a:rPr lang="et-EE" dirty="0" smtClean="0"/>
              <a:t>Vann pestakse nagu kraanikauss, kuivatatakse kõik pinnad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544979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Wc-pott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Pestakse </a:t>
            </a:r>
            <a:r>
              <a:rPr lang="et-EE" dirty="0" err="1" smtClean="0"/>
              <a:t>wc-harja</a:t>
            </a:r>
            <a:r>
              <a:rPr lang="et-EE" dirty="0" smtClean="0"/>
              <a:t> alus ja kuivatatakse</a:t>
            </a:r>
          </a:p>
          <a:p>
            <a:r>
              <a:rPr lang="et-EE" dirty="0" err="1" smtClean="0"/>
              <a:t>Wc-pott</a:t>
            </a:r>
            <a:r>
              <a:rPr lang="et-EE" dirty="0" smtClean="0"/>
              <a:t> pestakse harjaga uuesti ja loputatakse</a:t>
            </a:r>
          </a:p>
          <a:p>
            <a:r>
              <a:rPr lang="et-EE" dirty="0" smtClean="0"/>
              <a:t>Jälgitakse, et saaks puhtaks ka allpoolt veepiiri</a:t>
            </a:r>
          </a:p>
          <a:p>
            <a:r>
              <a:rPr lang="et-EE" dirty="0" err="1" smtClean="0"/>
              <a:t>Wc-poti</a:t>
            </a:r>
            <a:r>
              <a:rPr lang="et-EE" dirty="0" smtClean="0"/>
              <a:t> väliskülg pühitakse liikudes loputuskasti kaanest allapoole</a:t>
            </a:r>
          </a:p>
          <a:p>
            <a:r>
              <a:rPr lang="et-EE" dirty="0" smtClean="0"/>
              <a:t>Pühitakse niiskelt kõik pinnad vahetades mikrokiudlapi poolt iga kord uuele pinnale liikudes</a:t>
            </a:r>
          </a:p>
          <a:p>
            <a:r>
              <a:rPr lang="et-EE" dirty="0" smtClean="0"/>
              <a:t>Viimaseks pühitakse loputuskasti nupp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85894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Toateenija välimus – tööriietus ja jalatsid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Majutusettevõtte standardile vastav tööriietus, mis on: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mugav ja võimaldaks teha erinevaid liigutusi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kandjale paras, katab selja ja naba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puhas ja triigitud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materjalist, mis laseb õhku läbi ja ei soodusta higistamist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taskutega</a:t>
            </a:r>
          </a:p>
          <a:p>
            <a:r>
              <a:rPr lang="et-EE" dirty="0" smtClean="0"/>
              <a:t>Jalatsid pehme ja heleda ja painduva tallaga, kinnise ninaga, seisavad hästi jalas ja toetavad jalga</a:t>
            </a:r>
          </a:p>
          <a:p>
            <a:r>
              <a:rPr lang="et-EE" dirty="0" smtClean="0"/>
              <a:t>Riietust ja jalatseid hooldab toateenija ise kui pole otsustatud teisiti</a:t>
            </a:r>
          </a:p>
          <a:p>
            <a:r>
              <a:rPr lang="et-EE" dirty="0" smtClean="0"/>
              <a:t>Tuletage meelde nõudeid toateenindajale isikliku hügieeni ja välimuse suhtes!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662071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Muud pinnad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>
          <a:xfrm>
            <a:off x="395536" y="1496180"/>
            <a:ext cx="7776864" cy="4873752"/>
          </a:xfrm>
        </p:spPr>
        <p:txBody>
          <a:bodyPr/>
          <a:lstStyle/>
          <a:p>
            <a:r>
              <a:rPr lang="et-EE" dirty="0" smtClean="0"/>
              <a:t>Pühitakse niiskelt kõik puutepinnad, eemaldatakse tekkinud plekid</a:t>
            </a:r>
          </a:p>
          <a:p>
            <a:r>
              <a:rPr lang="et-EE" dirty="0" smtClean="0"/>
              <a:t>Pühitakse uks</a:t>
            </a:r>
          </a:p>
          <a:p>
            <a:r>
              <a:rPr lang="et-EE" dirty="0" smtClean="0"/>
              <a:t>Kontrollitakse, kas kõik asjad on oma kohal</a:t>
            </a:r>
          </a:p>
          <a:p>
            <a:r>
              <a:rPr lang="et-EE" dirty="0" smtClean="0"/>
              <a:t>Võetakse käest kaitsekindad, pestakse ja kuivatatakse käed. Soovi korral pannakse kätte valged kindad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953881"/>
            <a:ext cx="194421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8557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Wc-paber</a:t>
            </a:r>
            <a:r>
              <a:rPr lang="et-EE" dirty="0" smtClean="0"/>
              <a:t>, rätikud, hügieenitarbed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Tualettpaberil pööratakse tagasi viimane leht ja kinnitatakse rull hoidiku kaanega</a:t>
            </a:r>
          </a:p>
          <a:p>
            <a:r>
              <a:rPr lang="et-EE" dirty="0" smtClean="0"/>
              <a:t>Kui tagavararullil eemaldatakse ka liimiriba, siis esimene leht keeratakse rulli südamikku</a:t>
            </a:r>
          </a:p>
          <a:p>
            <a:r>
              <a:rPr lang="et-EE" dirty="0" smtClean="0"/>
              <a:t>Rätikud asetatakse:</a:t>
            </a:r>
          </a:p>
          <a:p>
            <a:pPr>
              <a:buFontTx/>
              <a:buChar char="-"/>
            </a:pPr>
            <a:r>
              <a:rPr lang="et-EE" dirty="0" smtClean="0"/>
              <a:t>Rullikeeratuna kokkulepitud kohta</a:t>
            </a:r>
          </a:p>
          <a:p>
            <a:pPr>
              <a:buFontTx/>
              <a:buChar char="-"/>
            </a:pPr>
            <a:r>
              <a:rPr lang="et-EE" dirty="0" smtClean="0"/>
              <a:t>Kokkumurtuna stangedele</a:t>
            </a:r>
          </a:p>
          <a:p>
            <a:pPr>
              <a:buFontTx/>
              <a:buChar char="-"/>
            </a:pPr>
            <a:r>
              <a:rPr lang="et-EE" dirty="0" smtClean="0"/>
              <a:t>Kolmnurkselt nagisse</a:t>
            </a:r>
          </a:p>
          <a:p>
            <a:r>
              <a:rPr lang="et-EE" dirty="0" smtClean="0"/>
              <a:t>Kui rätikutel on logod, siis nii, et logod oleksid nähtaval</a:t>
            </a:r>
          </a:p>
          <a:p>
            <a:r>
              <a:rPr lang="et-EE" dirty="0" smtClean="0"/>
              <a:t>Hügieenitarvikud asetatakse vastavalt valikule/toastandardile kokkulepitud kohta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85" y="2780928"/>
            <a:ext cx="1419622" cy="189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6372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Hügieeniruumi põrand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Kontrollitakse, kas kõik pinnad on puhtad ja mittevajalikud asjad välja viidud</a:t>
            </a:r>
          </a:p>
          <a:p>
            <a:r>
              <a:rPr lang="et-EE" dirty="0" smtClean="0"/>
              <a:t>Pühitakse niiskelt </a:t>
            </a:r>
            <a:r>
              <a:rPr lang="et-EE" dirty="0" err="1" smtClean="0"/>
              <a:t>mopikomplektiga</a:t>
            </a:r>
            <a:r>
              <a:rPr lang="et-EE" dirty="0" smtClean="0"/>
              <a:t> või kasutatakse põrandapühkija-kuivatajat koos sobiva mikrokiudlapiga</a:t>
            </a:r>
          </a:p>
          <a:p>
            <a:r>
              <a:rPr lang="et-EE" dirty="0" smtClean="0"/>
              <a:t>Kontrollitakse, et põrandale ei jääks juuksekarvu</a:t>
            </a:r>
          </a:p>
          <a:p>
            <a:r>
              <a:rPr lang="et-EE" dirty="0" smtClean="0"/>
              <a:t>Rohkem sellesse ruumi ei siseneta</a:t>
            </a:r>
          </a:p>
          <a:p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437112"/>
            <a:ext cx="2771800" cy="207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6958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Toa puhastamine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Toa pindasid puhastatakse liikudes ukse juurest ringiga mööda tuba ja lõpetades ukse juures</a:t>
            </a:r>
          </a:p>
          <a:p>
            <a:r>
              <a:rPr lang="et-EE" dirty="0" smtClean="0"/>
              <a:t>Puhastatakse väheniiskelt kõik pinnad</a:t>
            </a:r>
          </a:p>
          <a:p>
            <a:r>
              <a:rPr lang="et-EE" dirty="0" smtClean="0"/>
              <a:t>Elektriseadmed kontrollitakse ja pühitakse, vigadest teatatakse</a:t>
            </a:r>
          </a:p>
          <a:p>
            <a:r>
              <a:rPr lang="et-EE" dirty="0" smtClean="0"/>
              <a:t>Riidekapp pühitakse pealt, avatakse uksed, seatakse korda riidepuud (konksud avatud sissepoole)</a:t>
            </a:r>
          </a:p>
          <a:p>
            <a:r>
              <a:rPr lang="et-EE" dirty="0" smtClean="0"/>
              <a:t>Varutekid-padjad korrastatakse</a:t>
            </a:r>
          </a:p>
          <a:p>
            <a:r>
              <a:rPr lang="et-EE" dirty="0" smtClean="0"/>
              <a:t>Kõik kapipinnad pühitakse</a:t>
            </a:r>
          </a:p>
          <a:p>
            <a:r>
              <a:rPr lang="et-EE" dirty="0" smtClean="0"/>
              <a:t>Sahtlid avatakse ja pühitakse seestpoolt ja väljast</a:t>
            </a:r>
          </a:p>
          <a:p>
            <a:r>
              <a:rPr lang="et-EE" dirty="0" smtClean="0"/>
              <a:t>NB! Kõrgete pindade pühkimiseks kasutage sobivat töövahendit, mööblile astumine on keelatud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705679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klienditarbed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Kontrollitakse klienditarvete olemasolu, puuduvad asendatakse uutega</a:t>
            </a:r>
          </a:p>
          <a:p>
            <a:r>
              <a:rPr lang="et-EE" dirty="0" smtClean="0"/>
              <a:t>Kui toas on veekeetja ja kohvimasin, puhastatakse need, täiendatakse suhkru, tee ja kohvivalikuid</a:t>
            </a:r>
          </a:p>
          <a:p>
            <a:r>
              <a:rPr lang="et-EE" dirty="0" smtClean="0"/>
              <a:t>Koristamise käigus seatakse õhutemperatuuri, konditsioneeri ja põrandakütte termostaadid kokkulepitud temperatuurile</a:t>
            </a:r>
          </a:p>
          <a:p>
            <a:r>
              <a:rPr lang="et-EE" dirty="0" smtClean="0"/>
              <a:t>Ülearused esemed, mis ei kuulu toa komplekti, viiakse lattu tagasi</a:t>
            </a:r>
          </a:p>
          <a:p>
            <a:r>
              <a:rPr lang="et-EE" dirty="0" smtClean="0"/>
              <a:t>Kontrollitakse infomappi ja täiendatakse vajadusel</a:t>
            </a:r>
          </a:p>
          <a:p>
            <a:r>
              <a:rPr lang="et-EE" dirty="0" smtClean="0"/>
              <a:t>Jäetakse ruumi oma nimega kaart</a:t>
            </a:r>
          </a:p>
          <a:p>
            <a:r>
              <a:rPr lang="et-EE" dirty="0" smtClean="0"/>
              <a:t>Lõpetatakse toa tuulutamine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158692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Kardinad ja põrand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Korrastatakse kardinad vastavalt toa standardile (jaotatakse ühtlaselt, külgkardin kuni aknaraamini)</a:t>
            </a:r>
          </a:p>
          <a:p>
            <a:r>
              <a:rPr lang="et-EE" dirty="0" smtClean="0"/>
              <a:t>Kontrollitakse, kas kõik koristustarbed on toast välja viidud</a:t>
            </a:r>
          </a:p>
          <a:p>
            <a:r>
              <a:rPr lang="et-EE" dirty="0" smtClean="0"/>
              <a:t>Puhastatakse põrand vastavalt pinnakattematerjalile</a:t>
            </a:r>
          </a:p>
          <a:p>
            <a:r>
              <a:rPr lang="et-EE" dirty="0" smtClean="0"/>
              <a:t>Puhastatakse toa uks mõlemalt poolt ja pühitakse käepide, valgusti, toa number ja märgutuled</a:t>
            </a:r>
          </a:p>
          <a:p>
            <a:r>
              <a:rPr lang="et-EE" dirty="0" smtClean="0"/>
              <a:t>Vaadatakse tuba üle</a:t>
            </a:r>
          </a:p>
          <a:p>
            <a:r>
              <a:rPr lang="et-EE" dirty="0" smtClean="0"/>
              <a:t>Suletakse uks ja kontrollitakse lukustuvust</a:t>
            </a:r>
          </a:p>
          <a:p>
            <a:r>
              <a:rPr lang="et-EE" dirty="0" smtClean="0"/>
              <a:t>Teatatakse toa seis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585696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vahekoristus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Vahekoristusega võib alustada siis, kui külaline on eeldatavalt ärganud või toast lahkunud (peale kella 10.00)</a:t>
            </a:r>
          </a:p>
          <a:p>
            <a:r>
              <a:rPr lang="et-EE" dirty="0" smtClean="0"/>
              <a:t>Sisenemisel kindlasti koputada hügieeniruumi uksele, et mitte tekitada piinlikkust</a:t>
            </a:r>
          </a:p>
          <a:p>
            <a:r>
              <a:rPr lang="et-EE" dirty="0" smtClean="0"/>
              <a:t>Kui külaline on toas, siis küsida, kas ta soovib koristust</a:t>
            </a:r>
          </a:p>
          <a:p>
            <a:r>
              <a:rPr lang="et-EE" dirty="0" smtClean="0"/>
              <a:t>Külaline võib koristamise ajal viibida toas</a:t>
            </a:r>
          </a:p>
          <a:p>
            <a:r>
              <a:rPr lang="et-EE" dirty="0" smtClean="0"/>
              <a:t>Kui hetkel ei soovi, siis valida koristamiseks hilisem aeg ja märge töölehele</a:t>
            </a:r>
          </a:p>
          <a:p>
            <a:r>
              <a:rPr lang="et-EE" dirty="0" smtClean="0"/>
              <a:t>Jälgida uksel olevaid silte ja märgutulesid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171460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vahekoristus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Rätikuid vahetatakse vastavale kodukorrale/külalise soovile või hiljemalt iga 3 päeva tagant</a:t>
            </a:r>
          </a:p>
          <a:p>
            <a:r>
              <a:rPr lang="et-EE" dirty="0" smtClean="0"/>
              <a:t>Muu koristamine sarnane lõppkoristusele</a:t>
            </a:r>
          </a:p>
          <a:p>
            <a:r>
              <a:rPr lang="et-EE" dirty="0" smtClean="0"/>
              <a:t>Külalise laiali asetatud asjadega kehtivad ettevõtetes erinevad korrad: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korjatakse kokku, koristatakse tuba ja pannakse asjad endisele kohale tagasi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ei puudutata, jäetakse samale kohale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pannakse iga asi oma kohale ja koristatakse tuba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kappides ja sahtlites olevaid asju ei puudutata ja neid ka ei puhastata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152099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Õhtune toateenindus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Ettevalmistus magamaminekuks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tühjendatakse prügikastid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vahetatakse vajadusel rätikud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tõmmatakse ette pimendavad kardinad/rulood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eemaldatakse voodilt päevakate</a:t>
            </a:r>
          </a:p>
          <a:p>
            <a:pPr marL="0" indent="0">
              <a:buNone/>
            </a:pPr>
            <a:r>
              <a:rPr lang="et-EE" dirty="0" smtClean="0"/>
              <a:t> - keeratakse üles üks padjapoolne tekinurk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pannakse valgustus õhtusele režiimile, põlema jääb öölamp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pannakse voodile maiustus ja kaardike sooviga „head ööd!“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760710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Probleemsed </a:t>
            </a:r>
            <a:r>
              <a:rPr lang="et-EE" dirty="0" smtClean="0"/>
              <a:t>külastajad, tagasiside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Liigutavad omavoliliselt mööblit  - tuleb tagasi paigutada</a:t>
            </a:r>
          </a:p>
          <a:p>
            <a:r>
              <a:rPr lang="et-EE" dirty="0" smtClean="0"/>
              <a:t>Lemmikloomaga külalised – tasuline teenus. Kui lemmikloom on üksi toas, siis vahekoristust tegema ei minda. Salaja sissetoodud loomadest teatatakse vastuvõttu. Lemmiklooma karvadega kaetud vooditarbed ja kardinad saadetakse peale külastaja lahkumist </a:t>
            </a:r>
            <a:r>
              <a:rPr lang="et-EE" dirty="0" smtClean="0"/>
              <a:t>pesumajja</a:t>
            </a:r>
          </a:p>
          <a:p>
            <a:r>
              <a:rPr lang="et-EE" dirty="0" smtClean="0"/>
              <a:t>Alusetu süüdistamine asjade või raha kadumises – tavaliselt leitakse üles</a:t>
            </a:r>
          </a:p>
          <a:p>
            <a:r>
              <a:rPr lang="et-EE" dirty="0" smtClean="0"/>
              <a:t>Tagasiside ja jootraha. Tagasisidet antakse kirjalikult enne majutusettevõttest lahkumist ja järjest enam ka ettevõtete kodulehtedel</a:t>
            </a:r>
          </a:p>
          <a:p>
            <a:r>
              <a:rPr lang="et-EE" dirty="0" smtClean="0"/>
              <a:t>Jootraha jäetakse toateenijale padjale/lauale või viiakse ümbrikus vastuvõttu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5010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infominutid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Koristamiseks päevatöö plaan ehk tööleht, kus on kirjas: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kuupäev ja toateenija nimi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selleks päevaks koristamist vajavate tubade numbrid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iga toa seis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saabuvate külastajate erisoovid (lisapadi)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tubadega seotud eriülesanded (romantikatuba)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tubade eriinfo (toas on lemmikloom, ei soovi täna koristust jne)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026918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t-EE" dirty="0" smtClean="0"/>
              <a:t>Toa suurpuhastus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92500"/>
          </a:bodyPr>
          <a:lstStyle/>
          <a:p>
            <a:r>
              <a:rPr lang="et-EE" dirty="0" smtClean="0"/>
              <a:t>Tolmu võtmine kõrgetelt pindadelt – laealused pinnad. Kontrollitakse ka suitsuanduri patareisid</a:t>
            </a:r>
          </a:p>
          <a:p>
            <a:r>
              <a:rPr lang="et-EE" dirty="0" smtClean="0"/>
              <a:t>Valgustite puhastamine – vooluvõrgust välja, kuplid maha, pühkida ja tagasi panna</a:t>
            </a:r>
          </a:p>
          <a:p>
            <a:r>
              <a:rPr lang="et-EE" dirty="0" smtClean="0"/>
              <a:t>Akende puhastamine – kardinate vahetamine, klaaside ja raamide pesemine, kardinapuude puhastamine</a:t>
            </a:r>
          </a:p>
          <a:p>
            <a:r>
              <a:rPr lang="et-EE" dirty="0" smtClean="0"/>
              <a:t>Voodi puhastamine – voodivarustuse vahetamine, madratsite puhastamine ja keeramine, patjade puhastamine ja vajadusel vahetamine</a:t>
            </a:r>
          </a:p>
          <a:p>
            <a:r>
              <a:rPr lang="et-EE" dirty="0" smtClean="0"/>
              <a:t>Lae- ja seinapindade puhastamine vastavalt pinnakattele</a:t>
            </a:r>
          </a:p>
          <a:p>
            <a:r>
              <a:rPr lang="et-EE" dirty="0" smtClean="0"/>
              <a:t>Mööbli puhastamine ja hooldamine vastavalt pinnakattele</a:t>
            </a:r>
          </a:p>
          <a:p>
            <a:r>
              <a:rPr lang="et-EE" dirty="0" smtClean="0"/>
              <a:t>Hügieeniruumis pestakse </a:t>
            </a:r>
            <a:r>
              <a:rPr lang="et-EE" smtClean="0"/>
              <a:t>kõik pinnad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3069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toaseisud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Toaseis annab teavet koristusmahust sellel päeval: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vahekoristused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lõppkoristused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puhaste tubade tuulutamine, tolmu eemaldamine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- vahekoristusel voodipesu vahetamise vajadus</a:t>
            </a:r>
          </a:p>
          <a:p>
            <a:r>
              <a:rPr lang="et-EE" dirty="0" smtClean="0"/>
              <a:t>Töölehed täidetakse käsitsi väljaprinditud vormile või kasutatakse elektroonilisest infosüsteemist väljaprinditud lehti (OPERA, FIDELIO, HOTELINX)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1523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t-EE" dirty="0" smtClean="0"/>
              <a:t>Toaseisud tabelina</a:t>
            </a:r>
            <a:endParaRPr lang="et-EE" dirty="0"/>
          </a:p>
        </p:txBody>
      </p:sp>
      <p:graphicFrame>
        <p:nvGraphicFramePr>
          <p:cNvPr id="7" name="Sisu kohatäide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8467791"/>
              </p:ext>
            </p:extLst>
          </p:nvPr>
        </p:nvGraphicFramePr>
        <p:xfrm>
          <a:off x="457200" y="908720"/>
          <a:ext cx="7467600" cy="5832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3455888"/>
                <a:gridCol w="2489200"/>
              </a:tblGrid>
              <a:tr h="692009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Toaseis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Selgitus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Inglisekeelne lühend ja tähendus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2009">
                <a:tc>
                  <a:txBody>
                    <a:bodyPr/>
                    <a:lstStyle/>
                    <a:p>
                      <a:r>
                        <a:rPr lang="et-EE" dirty="0" smtClean="0"/>
                        <a:t>Hõivatud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Külaline kasutab tuba veel vähemalt ühe öö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OCC (</a:t>
                      </a:r>
                      <a:r>
                        <a:rPr lang="et-EE" dirty="0" err="1" smtClean="0"/>
                        <a:t>occupied</a:t>
                      </a:r>
                      <a:r>
                        <a:rPr lang="et-EE" dirty="0" smtClean="0"/>
                        <a:t>), SO (</a:t>
                      </a:r>
                      <a:r>
                        <a:rPr lang="et-EE" dirty="0" err="1" smtClean="0"/>
                        <a:t>stay</a:t>
                      </a:r>
                      <a:r>
                        <a:rPr lang="et-EE" dirty="0" smtClean="0"/>
                        <a:t> </a:t>
                      </a:r>
                      <a:r>
                        <a:rPr lang="et-EE" dirty="0" err="1" smtClean="0"/>
                        <a:t>over</a:t>
                      </a:r>
                      <a:r>
                        <a:rPr lang="et-EE" dirty="0" smtClean="0"/>
                        <a:t>), DI (</a:t>
                      </a:r>
                      <a:r>
                        <a:rPr lang="et-EE" dirty="0" err="1" smtClean="0"/>
                        <a:t>dirty</a:t>
                      </a:r>
                      <a:r>
                        <a:rPr lang="et-EE" dirty="0" smtClean="0"/>
                        <a:t>)</a:t>
                      </a:r>
                      <a:endParaRPr lang="et-EE" dirty="0"/>
                    </a:p>
                  </a:txBody>
                  <a:tcPr/>
                </a:tc>
              </a:tr>
              <a:tr h="692009">
                <a:tc>
                  <a:txBody>
                    <a:bodyPr/>
                    <a:lstStyle/>
                    <a:p>
                      <a:r>
                        <a:rPr lang="et-EE" dirty="0" smtClean="0"/>
                        <a:t>Lahkuja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Külaline lahkub täna hotellist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D (</a:t>
                      </a:r>
                      <a:r>
                        <a:rPr lang="et-EE" dirty="0" err="1" smtClean="0"/>
                        <a:t>departue</a:t>
                      </a:r>
                      <a:r>
                        <a:rPr lang="et-EE" dirty="0" smtClean="0"/>
                        <a:t>), DO (</a:t>
                      </a:r>
                      <a:r>
                        <a:rPr lang="et-EE" dirty="0" err="1" smtClean="0"/>
                        <a:t>due</a:t>
                      </a:r>
                      <a:r>
                        <a:rPr lang="et-EE" dirty="0" smtClean="0"/>
                        <a:t> </a:t>
                      </a:r>
                      <a:r>
                        <a:rPr lang="et-EE" dirty="0" err="1" smtClean="0"/>
                        <a:t>out</a:t>
                      </a:r>
                      <a:r>
                        <a:rPr lang="et-EE" dirty="0" smtClean="0"/>
                        <a:t>)</a:t>
                      </a:r>
                      <a:endParaRPr lang="et-EE" dirty="0"/>
                    </a:p>
                  </a:txBody>
                  <a:tcPr/>
                </a:tc>
              </a:tr>
              <a:tr h="692009">
                <a:tc>
                  <a:txBody>
                    <a:bodyPr/>
                    <a:lstStyle/>
                    <a:p>
                      <a:r>
                        <a:rPr lang="et-EE" dirty="0" smtClean="0"/>
                        <a:t>Lahkunud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Külaline on lahkunud ehk toast välja registreeritud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C/O (</a:t>
                      </a:r>
                      <a:r>
                        <a:rPr lang="et-EE" dirty="0" err="1" smtClean="0"/>
                        <a:t>check-out</a:t>
                      </a:r>
                      <a:r>
                        <a:rPr lang="et-EE" dirty="0" smtClean="0"/>
                        <a:t>), V (</a:t>
                      </a:r>
                      <a:r>
                        <a:rPr lang="et-EE" dirty="0" err="1" smtClean="0"/>
                        <a:t>vacant</a:t>
                      </a:r>
                      <a:r>
                        <a:rPr lang="et-EE" smtClean="0"/>
                        <a:t>)</a:t>
                      </a:r>
                      <a:endParaRPr lang="et-EE"/>
                    </a:p>
                  </a:txBody>
                  <a:tcPr/>
                </a:tc>
              </a:tr>
              <a:tr h="692009">
                <a:tc>
                  <a:txBody>
                    <a:bodyPr/>
                    <a:lstStyle/>
                    <a:p>
                      <a:r>
                        <a:rPr lang="et-EE" dirty="0" smtClean="0"/>
                        <a:t>Varajane saabuja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Külalisele on lubatud varajane sisseregistreerimine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E/A (</a:t>
                      </a:r>
                      <a:r>
                        <a:rPr lang="et-EE" dirty="0" err="1" smtClean="0"/>
                        <a:t>early</a:t>
                      </a:r>
                      <a:r>
                        <a:rPr lang="et-EE" dirty="0" smtClean="0"/>
                        <a:t> </a:t>
                      </a:r>
                      <a:r>
                        <a:rPr lang="et-EE" dirty="0" err="1" smtClean="0"/>
                        <a:t>arrival</a:t>
                      </a:r>
                      <a:r>
                        <a:rPr lang="et-EE" dirty="0" smtClean="0"/>
                        <a:t>)</a:t>
                      </a:r>
                      <a:endParaRPr lang="et-EE" dirty="0"/>
                    </a:p>
                  </a:txBody>
                  <a:tcPr/>
                </a:tc>
              </a:tr>
              <a:tr h="692009">
                <a:tc>
                  <a:txBody>
                    <a:bodyPr/>
                    <a:lstStyle/>
                    <a:p>
                      <a:r>
                        <a:rPr lang="et-EE" dirty="0" smtClean="0"/>
                        <a:t>Hiline lahkuja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Külalisele on lubatud hiline väljaregistreerumine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LC/O</a:t>
                      </a:r>
                      <a:r>
                        <a:rPr lang="et-EE" baseline="0" dirty="0" smtClean="0"/>
                        <a:t> (</a:t>
                      </a:r>
                      <a:r>
                        <a:rPr lang="et-EE" baseline="0" dirty="0" err="1" smtClean="0"/>
                        <a:t>late</a:t>
                      </a:r>
                      <a:r>
                        <a:rPr lang="et-EE" baseline="0" dirty="0" smtClean="0"/>
                        <a:t> </a:t>
                      </a:r>
                      <a:r>
                        <a:rPr lang="et-EE" baseline="0" dirty="0" err="1" smtClean="0"/>
                        <a:t>check-out</a:t>
                      </a:r>
                      <a:r>
                        <a:rPr lang="et-EE" baseline="0" dirty="0" smtClean="0"/>
                        <a:t>)</a:t>
                      </a:r>
                      <a:endParaRPr lang="et-EE" dirty="0"/>
                    </a:p>
                  </a:txBody>
                  <a:tcPr/>
                </a:tc>
              </a:tr>
              <a:tr h="692009">
                <a:tc>
                  <a:txBody>
                    <a:bodyPr/>
                    <a:lstStyle/>
                    <a:p>
                      <a:r>
                        <a:rPr lang="et-EE" dirty="0" smtClean="0"/>
                        <a:t>Korrast  ära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Toas on suurpuhastus või remont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OOO (</a:t>
                      </a:r>
                      <a:r>
                        <a:rPr lang="et-EE" dirty="0" err="1" smtClean="0"/>
                        <a:t>out</a:t>
                      </a:r>
                      <a:r>
                        <a:rPr lang="et-EE" dirty="0" smtClean="0"/>
                        <a:t> </a:t>
                      </a:r>
                      <a:r>
                        <a:rPr lang="et-EE" dirty="0" err="1" smtClean="0"/>
                        <a:t>of</a:t>
                      </a:r>
                      <a:r>
                        <a:rPr lang="et-EE" dirty="0" smtClean="0"/>
                        <a:t> order)</a:t>
                      </a:r>
                      <a:endParaRPr lang="et-EE" dirty="0"/>
                    </a:p>
                  </a:txBody>
                  <a:tcPr/>
                </a:tc>
              </a:tr>
              <a:tr h="988584">
                <a:tc>
                  <a:txBody>
                    <a:bodyPr/>
                    <a:lstStyle/>
                    <a:p>
                      <a:r>
                        <a:rPr lang="et-EE" dirty="0" smtClean="0"/>
                        <a:t>Vaba ja valmis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Tuba on puhas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CL (</a:t>
                      </a:r>
                      <a:r>
                        <a:rPr lang="et-EE" dirty="0" err="1" smtClean="0"/>
                        <a:t>clear</a:t>
                      </a:r>
                      <a:r>
                        <a:rPr lang="et-EE" dirty="0" smtClean="0"/>
                        <a:t>),</a:t>
                      </a:r>
                      <a:r>
                        <a:rPr lang="et-EE" baseline="0" dirty="0" smtClean="0"/>
                        <a:t> R (</a:t>
                      </a:r>
                      <a:r>
                        <a:rPr lang="et-EE" baseline="0" dirty="0" err="1" smtClean="0"/>
                        <a:t>ready</a:t>
                      </a:r>
                      <a:r>
                        <a:rPr lang="et-EE" baseline="0" dirty="0" smtClean="0"/>
                        <a:t>), VR (</a:t>
                      </a:r>
                      <a:r>
                        <a:rPr lang="et-EE" baseline="0" dirty="0" err="1" smtClean="0"/>
                        <a:t>vacant</a:t>
                      </a:r>
                      <a:r>
                        <a:rPr lang="et-EE" baseline="0" dirty="0" smtClean="0"/>
                        <a:t> and </a:t>
                      </a:r>
                      <a:r>
                        <a:rPr lang="et-EE" baseline="0" dirty="0" err="1" smtClean="0"/>
                        <a:t>ready</a:t>
                      </a:r>
                      <a:r>
                        <a:rPr lang="et-EE" baseline="0" dirty="0" smtClean="0"/>
                        <a:t>)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09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Lisaks Eestis kasutatavad lühendid ja märgistus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Lõppkoristus – L või LKT</a:t>
            </a:r>
          </a:p>
          <a:p>
            <a:r>
              <a:rPr lang="et-EE" dirty="0" smtClean="0"/>
              <a:t>Vahekoristus – V või VKT</a:t>
            </a:r>
          </a:p>
          <a:p>
            <a:r>
              <a:rPr lang="et-EE" dirty="0" smtClean="0"/>
              <a:t>Vahekoristus = päevakoristus</a:t>
            </a:r>
          </a:p>
          <a:p>
            <a:r>
              <a:rPr lang="et-EE" dirty="0" smtClean="0"/>
              <a:t>Punane värv = lõppkoristus</a:t>
            </a:r>
          </a:p>
          <a:p>
            <a:r>
              <a:rPr lang="et-EE" dirty="0" smtClean="0"/>
              <a:t>Sinine värv  = vahekoristus</a:t>
            </a:r>
          </a:p>
          <a:p>
            <a:r>
              <a:rPr lang="et-EE" dirty="0" smtClean="0"/>
              <a:t>Toainfo põhjal koostab toateenija tubade koristamise järjekorra</a:t>
            </a:r>
          </a:p>
          <a:p>
            <a:r>
              <a:rPr lang="et-EE" dirty="0" smtClean="0"/>
              <a:t>Alustatakse vabanenud tubadest</a:t>
            </a:r>
          </a:p>
          <a:p>
            <a:r>
              <a:rPr lang="et-EE" dirty="0" smtClean="0"/>
              <a:t>Kui tubasid on vabanenud mitu, alustatakse sellest toast, kuhu on märgitud varajane saabuja</a:t>
            </a:r>
          </a:p>
          <a:p>
            <a:r>
              <a:rPr lang="et-EE" dirty="0" smtClean="0"/>
              <a:t>Kui toauksel on koristamist paluv silt või põleb vastav tuli, siis see tuba koristatakse esmajärjekorras</a:t>
            </a:r>
          </a:p>
          <a:p>
            <a:r>
              <a:rPr lang="et-EE" dirty="0" smtClean="0"/>
              <a:t>Hea tava kohaselt ei minda hõivatud tubasid koristama enne 10.00.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43300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hotellikäru</a:t>
            </a:r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Vastavalt majutusettevõtte kodukorrale on toateenija kasutuses:</a:t>
            </a:r>
          </a:p>
          <a:p>
            <a:pPr>
              <a:buFontTx/>
              <a:buChar char="-"/>
            </a:pPr>
            <a:r>
              <a:rPr lang="et-EE" dirty="0" smtClean="0"/>
              <a:t>Hotellikäru  </a:t>
            </a:r>
          </a:p>
          <a:p>
            <a:pPr>
              <a:buFontTx/>
              <a:buChar char="-"/>
            </a:pPr>
            <a:r>
              <a:rPr lang="et-EE" dirty="0" smtClean="0"/>
              <a:t>Koristuskäru</a:t>
            </a:r>
          </a:p>
          <a:p>
            <a:pPr>
              <a:buFontTx/>
              <a:buChar char="-"/>
            </a:pPr>
            <a:r>
              <a:rPr lang="et-EE" dirty="0" smtClean="0"/>
              <a:t>Hotellikäru ja konteiner mustale ja puhtale pesule</a:t>
            </a:r>
          </a:p>
          <a:p>
            <a:pPr>
              <a:buFontTx/>
              <a:buChar char="-"/>
            </a:pPr>
            <a:r>
              <a:rPr lang="et-EE" dirty="0" smtClean="0"/>
              <a:t>Hotellikäru ja </a:t>
            </a:r>
            <a:r>
              <a:rPr lang="et-EE" dirty="0" err="1" smtClean="0"/>
              <a:t>pesukott/-kotid</a:t>
            </a:r>
            <a:r>
              <a:rPr lang="et-EE" dirty="0" smtClean="0"/>
              <a:t> mustale pesule</a:t>
            </a:r>
          </a:p>
          <a:p>
            <a:pPr>
              <a:buFontTx/>
              <a:buChar char="-"/>
            </a:pPr>
            <a:r>
              <a:rPr lang="et-EE" dirty="0" smtClean="0"/>
              <a:t>Hotellikäru ja koristuskorv</a:t>
            </a:r>
          </a:p>
          <a:p>
            <a:r>
              <a:rPr lang="et-EE" dirty="0" smtClean="0"/>
              <a:t>Hotellikäru, konteinerid ja korvid hoitakse tööpäeva jooksul korras ja puhtana, sest:</a:t>
            </a:r>
          </a:p>
          <a:p>
            <a:pPr>
              <a:buFontTx/>
              <a:buChar char="-"/>
            </a:pPr>
            <a:r>
              <a:rPr lang="et-EE" dirty="0" smtClean="0"/>
              <a:t>Seda näevad ka külalised ja kujundavad oma mulje ettevõtte töökultuurist</a:t>
            </a:r>
          </a:p>
          <a:p>
            <a:pPr>
              <a:buFontTx/>
              <a:buChar char="-"/>
            </a:pPr>
            <a:r>
              <a:rPr lang="et-EE" dirty="0" smtClean="0"/>
              <a:t>Siis on kerge leida vajalikke tarvikuid ja koristusaineid </a:t>
            </a:r>
          </a:p>
          <a:p>
            <a:pPr>
              <a:buFontTx/>
              <a:buChar char="-"/>
            </a:pP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97097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i">
  <a:themeElements>
    <a:clrScheme name="Oriel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425</TotalTime>
  <Words>2832</Words>
  <Application>Microsoft Office PowerPoint</Application>
  <PresentationFormat>Ekraaniseanss (4:3)</PresentationFormat>
  <Paragraphs>507</Paragraphs>
  <Slides>50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50</vt:i4>
      </vt:variant>
    </vt:vector>
  </HeadingPairs>
  <TitlesOfParts>
    <vt:vector size="51" baseType="lpstr">
      <vt:lpstr>Orieli</vt:lpstr>
      <vt:lpstr>Majutusruumide koristamine</vt:lpstr>
      <vt:lpstr>eesmärgid</vt:lpstr>
      <vt:lpstr>Toateenija tööpäeva kirjeldus</vt:lpstr>
      <vt:lpstr>Toateenija välimus – tööriietus ja jalatsid</vt:lpstr>
      <vt:lpstr>infominutid</vt:lpstr>
      <vt:lpstr>toaseisud</vt:lpstr>
      <vt:lpstr>Toaseisud tabelina</vt:lpstr>
      <vt:lpstr>Lisaks Eestis kasutatavad lühendid ja märgistus</vt:lpstr>
      <vt:lpstr>hotellikäru</vt:lpstr>
      <vt:lpstr>Hotellikäru komplekteerimine</vt:lpstr>
      <vt:lpstr>Lõpp- ja vahekoristused</vt:lpstr>
      <vt:lpstr>Pesu arvestus</vt:lpstr>
      <vt:lpstr>Muud tubadega seotud tööd</vt:lpstr>
      <vt:lpstr>infovahetus</vt:lpstr>
      <vt:lpstr>Toateenija infovahetus -tabel</vt:lpstr>
      <vt:lpstr>lisatööd</vt:lpstr>
      <vt:lpstr>infokandjad</vt:lpstr>
      <vt:lpstr>infomapp</vt:lpstr>
      <vt:lpstr>Näide toateenindaja poolt tuppa jäetavast paberkandjal infost</vt:lpstr>
      <vt:lpstr>Infokandjad toateenijale</vt:lpstr>
      <vt:lpstr>padjamenüü</vt:lpstr>
      <vt:lpstr>Mahajäetud esemed</vt:lpstr>
      <vt:lpstr>Rikked ja lõhutud inventar</vt:lpstr>
      <vt:lpstr>Minibaari kontrollimine</vt:lpstr>
      <vt:lpstr>Minibaari leht</vt:lpstr>
      <vt:lpstr>Tuppa sisenemine</vt:lpstr>
      <vt:lpstr>meelespea</vt:lpstr>
      <vt:lpstr>Tööde järjekord</vt:lpstr>
      <vt:lpstr>Prügi ja kasutatud asjad</vt:lpstr>
      <vt:lpstr>voodipesu kokkukorjamine</vt:lpstr>
      <vt:lpstr>hügieeniruumis</vt:lpstr>
      <vt:lpstr>Voodi korrastamine</vt:lpstr>
      <vt:lpstr>Tekk ja tekikott</vt:lpstr>
      <vt:lpstr>Teki voodile asetamine</vt:lpstr>
      <vt:lpstr>padjad</vt:lpstr>
      <vt:lpstr>soovitused</vt:lpstr>
      <vt:lpstr>Tagasi hügieeniruumis</vt:lpstr>
      <vt:lpstr>Dušinurk ja vann</vt:lpstr>
      <vt:lpstr>Wc-pott</vt:lpstr>
      <vt:lpstr>Muud pinnad</vt:lpstr>
      <vt:lpstr>Wc-paber, rätikud, hügieenitarbed</vt:lpstr>
      <vt:lpstr>Hügieeniruumi põrand</vt:lpstr>
      <vt:lpstr>Toa puhastamine</vt:lpstr>
      <vt:lpstr>klienditarbed</vt:lpstr>
      <vt:lpstr>Kardinad ja põrand</vt:lpstr>
      <vt:lpstr>vahekoristus</vt:lpstr>
      <vt:lpstr>vahekoristus</vt:lpstr>
      <vt:lpstr>Õhtune toateenindus</vt:lpstr>
      <vt:lpstr>Probleemsed külastajad, tagasiside</vt:lpstr>
      <vt:lpstr>Toa suurpuhastus</vt:lpstr>
    </vt:vector>
  </TitlesOfParts>
  <Company>Pärnumaa Kutsehariduskeskus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Majutusruumide koristamine</dc:title>
  <dc:creator>endla.kuura</dc:creator>
  <cp:lastModifiedBy>endla.kuura</cp:lastModifiedBy>
  <cp:revision>48</cp:revision>
  <dcterms:created xsi:type="dcterms:W3CDTF">2013-01-14T07:35:40Z</dcterms:created>
  <dcterms:modified xsi:type="dcterms:W3CDTF">2013-01-16T08:10:58Z</dcterms:modified>
</cp:coreProperties>
</file>